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0"/>
  </p:notesMasterIdLst>
  <p:handoutMasterIdLst>
    <p:handoutMasterId r:id="rId51"/>
  </p:handoutMasterIdLst>
  <p:sldIdLst>
    <p:sldId id="342" r:id="rId5"/>
    <p:sldId id="384" r:id="rId6"/>
    <p:sldId id="387" r:id="rId7"/>
    <p:sldId id="388" r:id="rId8"/>
    <p:sldId id="389" r:id="rId9"/>
    <p:sldId id="385" r:id="rId10"/>
    <p:sldId id="390" r:id="rId11"/>
    <p:sldId id="397" r:id="rId12"/>
    <p:sldId id="386" r:id="rId13"/>
    <p:sldId id="391" r:id="rId14"/>
    <p:sldId id="392" r:id="rId15"/>
    <p:sldId id="393" r:id="rId16"/>
    <p:sldId id="394" r:id="rId17"/>
    <p:sldId id="395" r:id="rId18"/>
    <p:sldId id="410" r:id="rId19"/>
    <p:sldId id="396" r:id="rId20"/>
    <p:sldId id="398" r:id="rId21"/>
    <p:sldId id="399" r:id="rId22"/>
    <p:sldId id="400" r:id="rId23"/>
    <p:sldId id="401" r:id="rId24"/>
    <p:sldId id="402" r:id="rId25"/>
    <p:sldId id="403" r:id="rId26"/>
    <p:sldId id="404" r:id="rId27"/>
    <p:sldId id="405" r:id="rId28"/>
    <p:sldId id="406" r:id="rId29"/>
    <p:sldId id="407" r:id="rId30"/>
    <p:sldId id="408" r:id="rId31"/>
    <p:sldId id="409" r:id="rId32"/>
    <p:sldId id="411" r:id="rId33"/>
    <p:sldId id="412" r:id="rId34"/>
    <p:sldId id="413" r:id="rId35"/>
    <p:sldId id="414" r:id="rId36"/>
    <p:sldId id="415" r:id="rId37"/>
    <p:sldId id="416" r:id="rId38"/>
    <p:sldId id="417" r:id="rId39"/>
    <p:sldId id="418" r:id="rId40"/>
    <p:sldId id="419" r:id="rId41"/>
    <p:sldId id="420" r:id="rId42"/>
    <p:sldId id="421" r:id="rId43"/>
    <p:sldId id="422" r:id="rId44"/>
    <p:sldId id="423" r:id="rId45"/>
    <p:sldId id="424" r:id="rId46"/>
    <p:sldId id="425" r:id="rId47"/>
    <p:sldId id="426" r:id="rId48"/>
    <p:sldId id="38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04C6D1-F5B2-4EF5-A92D-F6E7D216B5BC}">
          <p14:sldIdLst>
            <p14:sldId id="342"/>
            <p14:sldId id="384"/>
            <p14:sldId id="387"/>
            <p14:sldId id="388"/>
            <p14:sldId id="389"/>
            <p14:sldId id="385"/>
            <p14:sldId id="390"/>
            <p14:sldId id="397"/>
          </p14:sldIdLst>
        </p14:section>
        <p14:section name="Phase A: Archi Vision" id="{8847A70F-5E11-44A7-9981-2266461FEBEF}">
          <p14:sldIdLst>
            <p14:sldId id="386"/>
            <p14:sldId id="391"/>
            <p14:sldId id="392"/>
            <p14:sldId id="393"/>
            <p14:sldId id="394"/>
            <p14:sldId id="395"/>
            <p14:sldId id="410"/>
          </p14:sldIdLst>
        </p14:section>
        <p14:section name="Phase B: Business Architecture" id="{0AEEA379-7622-47C3-8671-E7A6A25F6B1A}">
          <p14:sldIdLst>
            <p14:sldId id="396"/>
            <p14:sldId id="398"/>
            <p14:sldId id="399"/>
            <p14:sldId id="400"/>
            <p14:sldId id="401"/>
            <p14:sldId id="402"/>
            <p14:sldId id="403"/>
            <p14:sldId id="404"/>
            <p14:sldId id="405"/>
            <p14:sldId id="406"/>
            <p14:sldId id="407"/>
            <p14:sldId id="408"/>
            <p14:sldId id="409"/>
            <p14:sldId id="411"/>
          </p14:sldIdLst>
        </p14:section>
        <p14:section name="Phase C: IS Architecture (App)" id="{F566FB87-C2D4-4E04-A7C8-53189FD1F5C2}">
          <p14:sldIdLst>
            <p14:sldId id="412"/>
            <p14:sldId id="413"/>
            <p14:sldId id="414"/>
            <p14:sldId id="415"/>
            <p14:sldId id="416"/>
          </p14:sldIdLst>
        </p14:section>
        <p14:section name="Phase C: IS Architecture (Data)" id="{BD47F79F-18FF-4975-8533-CBA5582780F6}">
          <p14:sldIdLst>
            <p14:sldId id="417"/>
            <p14:sldId id="418"/>
          </p14:sldIdLst>
        </p14:section>
        <p14:section name="Phase D: Technology Architecture" id="{990DDAAE-B9C1-4690-8D4E-D9B489DB7DE9}">
          <p14:sldIdLst>
            <p14:sldId id="419"/>
            <p14:sldId id="420"/>
            <p14:sldId id="421"/>
            <p14:sldId id="422"/>
            <p14:sldId id="423"/>
          </p14:sldIdLst>
        </p14:section>
        <p14:section name="Phase E&amp;F: Oppor. &amp; Solution and Migration Planning" id="{0DD0B8C9-7D19-477D-AF1C-DAF6D37BAE17}">
          <p14:sldIdLst>
            <p14:sldId id="424"/>
            <p14:sldId id="425"/>
          </p14:sldIdLst>
        </p14:section>
        <p14:section name="Course Summary" id="{4CCC3B85-030B-41D7-8391-59635DC346E5}">
          <p14:sldIdLst>
            <p14:sldId id="426"/>
          </p14:sldIdLst>
        </p14:section>
        <p14:section name="Cover Page" id="{84555F72-2264-44B2-802D-6CA29A0B7002}">
          <p14:sldIdLst>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9" autoAdjust="0"/>
    <p:restoredTop sz="91995" autoAdjust="0"/>
  </p:normalViewPr>
  <p:slideViewPr>
    <p:cSldViewPr snapToGrid="0" snapToObjects="1" showGuides="1">
      <p:cViewPr varScale="1">
        <p:scale>
          <a:sx n="94" d="100"/>
          <a:sy n="94" d="100"/>
        </p:scale>
        <p:origin x="618" y="3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3/2/2025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3/2/2025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294A2-7F26-1F10-2862-A5003F5292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9461A8-0559-3CC7-73EF-CB99F4903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1027A-B2DD-436D-A866-11463F088A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73AA8C-BC0A-FBF6-0C68-373CEC26F3E7}"/>
              </a:ext>
            </a:extLst>
          </p:cNvPr>
          <p:cNvSpPr>
            <a:spLocks noGrp="1"/>
          </p:cNvSpPr>
          <p:nvPr>
            <p:ph type="sldNum" sz="quarter" idx="5"/>
          </p:nvPr>
        </p:nvSpPr>
        <p:spPr/>
        <p:txBody>
          <a:bodyPr/>
          <a:lstStyle/>
          <a:p>
            <a:fld id="{DEF75CB5-5666-5049-9AE0-38EFD385C21E}" type="slidenum">
              <a:rPr lang="en-US" smtClean="0"/>
              <a:t>45</a:t>
            </a:fld>
            <a:endParaRPr lang="en-US" dirty="0"/>
          </a:p>
        </p:txBody>
      </p:sp>
    </p:spTree>
    <p:extLst>
      <p:ext uri="{BB962C8B-B14F-4D97-AF65-F5344CB8AC3E}">
        <p14:creationId xmlns:p14="http://schemas.microsoft.com/office/powerpoint/2010/main" val="2024517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91.pn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yasenstar/ArchiMate_ArchiSurance"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4109884"/>
            <a:ext cx="12191998" cy="1740801"/>
          </a:xfrm>
        </p:spPr>
        <p:txBody>
          <a:bodyPr anchor="b"/>
          <a:lstStyle/>
          <a:p>
            <a:r>
              <a:rPr lang="en-US" cap="none" dirty="0"/>
              <a:t>Archi Modeling in ArchiSurance</a:t>
            </a:r>
          </a:p>
        </p:txBody>
      </p:sp>
      <p:pic>
        <p:nvPicPr>
          <p:cNvPr id="2" name="Picture 1">
            <a:extLst>
              <a:ext uri="{FF2B5EF4-FFF2-40B4-BE49-F238E27FC236}">
                <a16:creationId xmlns:a16="http://schemas.microsoft.com/office/drawing/2014/main" id="{9648FE0C-7D42-2B62-5A8E-090AABE68A4F}"/>
              </a:ext>
            </a:extLst>
          </p:cNvPr>
          <p:cNvPicPr>
            <a:picLocks noChangeAspect="1"/>
          </p:cNvPicPr>
          <p:nvPr/>
        </p:nvPicPr>
        <p:blipFill>
          <a:blip r:embed="rId3"/>
          <a:stretch>
            <a:fillRect/>
          </a:stretch>
        </p:blipFill>
        <p:spPr>
          <a:xfrm>
            <a:off x="3411351" y="496349"/>
            <a:ext cx="5327736" cy="3554361"/>
          </a:xfrm>
          <a:prstGeom prst="rect">
            <a:avLst/>
          </a:prstGeom>
          <a:ln>
            <a:noFill/>
          </a:ln>
          <a:effectLst>
            <a:softEdge rad="112500"/>
          </a:effectLst>
        </p:spPr>
      </p:pic>
      <p:pic>
        <p:nvPicPr>
          <p:cNvPr id="5" name="Picture 4">
            <a:extLst>
              <a:ext uri="{FF2B5EF4-FFF2-40B4-BE49-F238E27FC236}">
                <a16:creationId xmlns:a16="http://schemas.microsoft.com/office/drawing/2014/main" id="{8C14C8A0-7EB6-6B83-6629-06A1D5554FAB}"/>
              </a:ext>
            </a:extLst>
          </p:cNvPr>
          <p:cNvPicPr>
            <a:picLocks noChangeAspect="1"/>
          </p:cNvPicPr>
          <p:nvPr/>
        </p:nvPicPr>
        <p:blipFill>
          <a:blip r:embed="rId4"/>
          <a:stretch>
            <a:fillRect/>
          </a:stretch>
        </p:blipFill>
        <p:spPr>
          <a:xfrm>
            <a:off x="7880150" y="4034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0D57654-3309-75D6-D2CB-7542A4CCD945}"/>
              </a:ext>
            </a:extLst>
          </p:cNvPr>
          <p:cNvPicPr>
            <a:picLocks noChangeAspect="1"/>
          </p:cNvPicPr>
          <p:nvPr/>
        </p:nvPicPr>
        <p:blipFill>
          <a:blip r:embed="rId5"/>
          <a:stretch>
            <a:fillRect/>
          </a:stretch>
        </p:blipFill>
        <p:spPr>
          <a:xfrm>
            <a:off x="2127163" y="437175"/>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33FA-6C0B-1722-D9B4-B129653ADF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D40F2B-194F-0249-1FF3-62D15AE9114A}"/>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Business Goals, Assessments, Outcomes</a:t>
            </a:r>
            <a:endParaRPr lang="en-US" cap="none" dirty="0"/>
          </a:p>
        </p:txBody>
      </p:sp>
      <p:sp>
        <p:nvSpPr>
          <p:cNvPr id="9" name="TextBox 8">
            <a:extLst>
              <a:ext uri="{FF2B5EF4-FFF2-40B4-BE49-F238E27FC236}">
                <a16:creationId xmlns:a16="http://schemas.microsoft.com/office/drawing/2014/main" id="{EBDCD184-9795-ECF4-44E1-D017D460E84B}"/>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005</a:t>
            </a:r>
          </a:p>
        </p:txBody>
      </p:sp>
      <p:pic>
        <p:nvPicPr>
          <p:cNvPr id="12" name="Picture 11">
            <a:extLst>
              <a:ext uri="{FF2B5EF4-FFF2-40B4-BE49-F238E27FC236}">
                <a16:creationId xmlns:a16="http://schemas.microsoft.com/office/drawing/2014/main" id="{13691D59-25E1-CE1E-7E00-AB17CC7FFB8A}"/>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318DB53-BB28-AA8D-1B91-80A558A02EFD}"/>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D7F508C-22E3-9C04-0EE5-4008A7628F5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A1E8710-6B97-FA12-F603-A963A99863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3292D4C3-DB34-898A-6DBE-E6A95C206C87}"/>
              </a:ext>
            </a:extLst>
          </p:cNvPr>
          <p:cNvPicPr>
            <a:picLocks noChangeAspect="1"/>
          </p:cNvPicPr>
          <p:nvPr/>
        </p:nvPicPr>
        <p:blipFill>
          <a:blip r:embed="rId5"/>
          <a:stretch>
            <a:fillRect/>
          </a:stretch>
        </p:blipFill>
        <p:spPr>
          <a:xfrm>
            <a:off x="1849119" y="2077828"/>
            <a:ext cx="7590933" cy="441607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74E9C92-A308-270E-CCDC-5F7344EF3AF5}"/>
              </a:ext>
            </a:extLst>
          </p:cNvPr>
          <p:cNvPicPr>
            <a:picLocks noChangeAspect="1"/>
          </p:cNvPicPr>
          <p:nvPr/>
        </p:nvPicPr>
        <p:blipFill>
          <a:blip r:embed="rId6"/>
          <a:stretch>
            <a:fillRect/>
          </a:stretch>
        </p:blipFill>
        <p:spPr>
          <a:xfrm>
            <a:off x="4368216" y="3246119"/>
            <a:ext cx="5682456" cy="334374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44442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17189-518A-7551-7D19-49042AAEF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618474-6DB3-C1AC-51B9-63745ACFA696}"/>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Principles View</a:t>
            </a:r>
            <a:endParaRPr lang="en-US" cap="none" dirty="0"/>
          </a:p>
        </p:txBody>
      </p:sp>
      <p:sp>
        <p:nvSpPr>
          <p:cNvPr id="9" name="TextBox 8">
            <a:extLst>
              <a:ext uri="{FF2B5EF4-FFF2-40B4-BE49-F238E27FC236}">
                <a16:creationId xmlns:a16="http://schemas.microsoft.com/office/drawing/2014/main" id="{749C40D3-D21C-54DC-A44B-DD26453BC502}"/>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006</a:t>
            </a:r>
          </a:p>
        </p:txBody>
      </p:sp>
      <p:pic>
        <p:nvPicPr>
          <p:cNvPr id="12" name="Picture 11">
            <a:extLst>
              <a:ext uri="{FF2B5EF4-FFF2-40B4-BE49-F238E27FC236}">
                <a16:creationId xmlns:a16="http://schemas.microsoft.com/office/drawing/2014/main" id="{490F803F-D505-D47F-FCF8-CE0C92CD069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DEC9432C-1699-9674-353B-4F35685EAED2}"/>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BF3AABC-A117-1B55-EE8E-BB5EFBEE740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02922DC-F702-31BB-9FE4-C1C38C76C4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4070C7A4-986B-146B-5AA2-33D90B71BBBF}"/>
              </a:ext>
            </a:extLst>
          </p:cNvPr>
          <p:cNvPicPr>
            <a:picLocks noChangeAspect="1"/>
          </p:cNvPicPr>
          <p:nvPr/>
        </p:nvPicPr>
        <p:blipFill>
          <a:blip r:embed="rId5"/>
          <a:stretch>
            <a:fillRect/>
          </a:stretch>
        </p:blipFill>
        <p:spPr>
          <a:xfrm>
            <a:off x="1910080" y="2068266"/>
            <a:ext cx="7594502" cy="441548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C9E2D15-CBA9-0CB1-03E4-F016A80B6C80}"/>
              </a:ext>
            </a:extLst>
          </p:cNvPr>
          <p:cNvPicPr>
            <a:picLocks noChangeAspect="1"/>
          </p:cNvPicPr>
          <p:nvPr/>
        </p:nvPicPr>
        <p:blipFill>
          <a:blip r:embed="rId6"/>
          <a:stretch>
            <a:fillRect/>
          </a:stretch>
        </p:blipFill>
        <p:spPr>
          <a:xfrm>
            <a:off x="4039082" y="3253792"/>
            <a:ext cx="6735115" cy="30198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50131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DBA03-5136-C9E4-B065-9ECA7176EC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58207E-C4E1-44BD-DD75-E475684855FD}"/>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Goal Refinement View for Rationalization Strategy</a:t>
            </a:r>
            <a:endParaRPr lang="en-US" cap="none" dirty="0"/>
          </a:p>
        </p:txBody>
      </p:sp>
      <p:sp>
        <p:nvSpPr>
          <p:cNvPr id="9" name="TextBox 8">
            <a:extLst>
              <a:ext uri="{FF2B5EF4-FFF2-40B4-BE49-F238E27FC236}">
                <a16:creationId xmlns:a16="http://schemas.microsoft.com/office/drawing/2014/main" id="{A98F2DD1-F09F-7DDD-4188-34F988C1C8A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007</a:t>
            </a:r>
          </a:p>
        </p:txBody>
      </p:sp>
      <p:pic>
        <p:nvPicPr>
          <p:cNvPr id="12" name="Picture 11">
            <a:extLst>
              <a:ext uri="{FF2B5EF4-FFF2-40B4-BE49-F238E27FC236}">
                <a16:creationId xmlns:a16="http://schemas.microsoft.com/office/drawing/2014/main" id="{51306394-286A-7D02-8F83-20F3B16E7D9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8D41AB7-69E1-29B7-C706-C487229CDDE1}"/>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DCF9DC4-EA4A-3C1D-68C3-4ABE27F7C95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8841894-E93F-6EBB-BFE1-DF9931D7844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98D34C89-6C11-A911-E9D8-356179871059}"/>
              </a:ext>
            </a:extLst>
          </p:cNvPr>
          <p:cNvPicPr>
            <a:picLocks noChangeAspect="1"/>
          </p:cNvPicPr>
          <p:nvPr/>
        </p:nvPicPr>
        <p:blipFill>
          <a:blip r:embed="rId5"/>
          <a:stretch>
            <a:fillRect/>
          </a:stretch>
        </p:blipFill>
        <p:spPr>
          <a:xfrm>
            <a:off x="2005523" y="2057498"/>
            <a:ext cx="7602664" cy="443701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C94A66-A140-A4BA-1DCE-CC7A4B6E51FF}"/>
              </a:ext>
            </a:extLst>
          </p:cNvPr>
          <p:cNvPicPr>
            <a:picLocks noChangeAspect="1"/>
          </p:cNvPicPr>
          <p:nvPr/>
        </p:nvPicPr>
        <p:blipFill>
          <a:blip r:embed="rId6"/>
          <a:stretch>
            <a:fillRect/>
          </a:stretch>
        </p:blipFill>
        <p:spPr>
          <a:xfrm>
            <a:off x="6044292" y="3566317"/>
            <a:ext cx="3793188" cy="32381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55141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0465D-2496-9028-CD6B-AB7CF3A72E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03DA4D-60C0-6214-2F66-ECCA5AB2B5EC}"/>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Strategy View for Digital Customer Intimacy Strategy</a:t>
            </a:r>
            <a:endParaRPr lang="en-US" cap="none" dirty="0"/>
          </a:p>
        </p:txBody>
      </p:sp>
      <p:sp>
        <p:nvSpPr>
          <p:cNvPr id="9" name="TextBox 8">
            <a:extLst>
              <a:ext uri="{FF2B5EF4-FFF2-40B4-BE49-F238E27FC236}">
                <a16:creationId xmlns:a16="http://schemas.microsoft.com/office/drawing/2014/main" id="{1A631CF3-6A58-73C7-7D51-87AC9AAFC5E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008</a:t>
            </a:r>
          </a:p>
        </p:txBody>
      </p:sp>
      <p:pic>
        <p:nvPicPr>
          <p:cNvPr id="12" name="Picture 11">
            <a:extLst>
              <a:ext uri="{FF2B5EF4-FFF2-40B4-BE49-F238E27FC236}">
                <a16:creationId xmlns:a16="http://schemas.microsoft.com/office/drawing/2014/main" id="{BECC42A2-131A-7602-53B5-0AED48133BC7}"/>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B70FC04-93BC-13C9-0DCD-CA972B28F4D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875FAAE-9A4B-EBA8-9847-09E2FB316B4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9FBD1DF-CC3D-EECB-62CB-DC73950603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AD7907D4-A33C-6A31-D3FC-D0959063B6EE}"/>
              </a:ext>
            </a:extLst>
          </p:cNvPr>
          <p:cNvPicPr>
            <a:picLocks noChangeAspect="1"/>
          </p:cNvPicPr>
          <p:nvPr/>
        </p:nvPicPr>
        <p:blipFill>
          <a:blip r:embed="rId5"/>
          <a:stretch>
            <a:fillRect/>
          </a:stretch>
        </p:blipFill>
        <p:spPr>
          <a:xfrm>
            <a:off x="1871192" y="2092560"/>
            <a:ext cx="9626010" cy="434888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7E9845E-9A93-B8EF-6DA6-1737B33A95B5}"/>
              </a:ext>
            </a:extLst>
          </p:cNvPr>
          <p:cNvPicPr>
            <a:picLocks noChangeAspect="1"/>
          </p:cNvPicPr>
          <p:nvPr/>
        </p:nvPicPr>
        <p:blipFill>
          <a:blip r:embed="rId6"/>
          <a:stretch>
            <a:fillRect/>
          </a:stretch>
        </p:blipFill>
        <p:spPr>
          <a:xfrm>
            <a:off x="7188107" y="3115542"/>
            <a:ext cx="3606983" cy="34986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29795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6503-1434-BC52-2A82-D498CCA78F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612E32-0E6E-C740-74E8-A76E7609A1BE}"/>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Figure 08: Solution Concept View</a:t>
            </a:r>
            <a:endParaRPr lang="en-US" cap="none" dirty="0"/>
          </a:p>
        </p:txBody>
      </p:sp>
      <p:sp>
        <p:nvSpPr>
          <p:cNvPr id="9" name="TextBox 8">
            <a:extLst>
              <a:ext uri="{FF2B5EF4-FFF2-40B4-BE49-F238E27FC236}">
                <a16:creationId xmlns:a16="http://schemas.microsoft.com/office/drawing/2014/main" id="{189E8B85-4BAB-604C-5C35-2F2B3A5BC35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009</a:t>
            </a:r>
          </a:p>
        </p:txBody>
      </p:sp>
      <p:pic>
        <p:nvPicPr>
          <p:cNvPr id="12" name="Picture 11">
            <a:extLst>
              <a:ext uri="{FF2B5EF4-FFF2-40B4-BE49-F238E27FC236}">
                <a16:creationId xmlns:a16="http://schemas.microsoft.com/office/drawing/2014/main" id="{076A249F-E06D-8FF3-C590-D946B657CFF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24DF6505-2772-1562-2896-09B3B27E308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C82D1DB-9B38-AE5B-2C68-11815FFF6C1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1D7AA905-31AD-5BF1-FE1C-DC5CE4F002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EEEB0788-D622-C740-BF71-D248BB549616}"/>
              </a:ext>
            </a:extLst>
          </p:cNvPr>
          <p:cNvPicPr>
            <a:picLocks noChangeAspect="1"/>
          </p:cNvPicPr>
          <p:nvPr/>
        </p:nvPicPr>
        <p:blipFill>
          <a:blip r:embed="rId5"/>
          <a:stretch>
            <a:fillRect/>
          </a:stretch>
        </p:blipFill>
        <p:spPr>
          <a:xfrm>
            <a:off x="1889760" y="2110503"/>
            <a:ext cx="9133840" cy="418316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76F48AA-F6B5-E13A-8CAA-FA2B139B953F}"/>
              </a:ext>
            </a:extLst>
          </p:cNvPr>
          <p:cNvPicPr>
            <a:picLocks noChangeAspect="1"/>
          </p:cNvPicPr>
          <p:nvPr/>
        </p:nvPicPr>
        <p:blipFill>
          <a:blip r:embed="rId6"/>
          <a:stretch>
            <a:fillRect/>
          </a:stretch>
        </p:blipFill>
        <p:spPr>
          <a:xfrm>
            <a:off x="5998333" y="3429000"/>
            <a:ext cx="5223721" cy="29281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34910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E180A-08E5-E68B-A3A2-BC0B90C6394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6AECF3-6BC5-28D8-62F8-6E282E00FBB0}"/>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Ontology View on Motivation Layer</a:t>
            </a:r>
            <a:endParaRPr lang="en-US" cap="none" dirty="0"/>
          </a:p>
        </p:txBody>
      </p:sp>
      <p:sp>
        <p:nvSpPr>
          <p:cNvPr id="9" name="TextBox 8">
            <a:extLst>
              <a:ext uri="{FF2B5EF4-FFF2-40B4-BE49-F238E27FC236}">
                <a16:creationId xmlns:a16="http://schemas.microsoft.com/office/drawing/2014/main" id="{0ED627A1-D81D-1EBC-4B8F-C9F39935005A}"/>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010</a:t>
            </a:r>
          </a:p>
        </p:txBody>
      </p:sp>
      <p:pic>
        <p:nvPicPr>
          <p:cNvPr id="12" name="Picture 11">
            <a:extLst>
              <a:ext uri="{FF2B5EF4-FFF2-40B4-BE49-F238E27FC236}">
                <a16:creationId xmlns:a16="http://schemas.microsoft.com/office/drawing/2014/main" id="{45FEA76F-27AE-BF89-3881-D312AC1C9FC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83A6636B-AA45-8035-B582-F51E4C518C0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4860F058-C458-8775-B62B-0AD7CE5E6A59}"/>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B04E27A-221C-487F-68BD-6F2BC03E487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C4A2055-24E3-C290-CB9C-71E08E7FFCC8}"/>
              </a:ext>
            </a:extLst>
          </p:cNvPr>
          <p:cNvPicPr>
            <a:picLocks noChangeAspect="1"/>
          </p:cNvPicPr>
          <p:nvPr/>
        </p:nvPicPr>
        <p:blipFill>
          <a:blip r:embed="rId5"/>
          <a:stretch>
            <a:fillRect/>
          </a:stretch>
        </p:blipFill>
        <p:spPr>
          <a:xfrm>
            <a:off x="1879599" y="1655085"/>
            <a:ext cx="8631037" cy="499161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E26CF92-D00B-FDF8-8646-B5216E4B422A}"/>
              </a:ext>
            </a:extLst>
          </p:cNvPr>
          <p:cNvPicPr>
            <a:picLocks noChangeAspect="1"/>
          </p:cNvPicPr>
          <p:nvPr/>
        </p:nvPicPr>
        <p:blipFill>
          <a:blip r:embed="rId6"/>
          <a:stretch>
            <a:fillRect/>
          </a:stretch>
        </p:blipFill>
        <p:spPr>
          <a:xfrm>
            <a:off x="5047662" y="3192486"/>
            <a:ext cx="5947709" cy="34193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Picture 4">
            <a:extLst>
              <a:ext uri="{FF2B5EF4-FFF2-40B4-BE49-F238E27FC236}">
                <a16:creationId xmlns:a16="http://schemas.microsoft.com/office/drawing/2014/main" id="{50B791AF-77F6-BDAB-8CE7-AA4E3597860F}"/>
              </a:ext>
            </a:extLst>
          </p:cNvPr>
          <p:cNvPicPr>
            <a:picLocks noChangeAspect="1"/>
          </p:cNvPicPr>
          <p:nvPr/>
        </p:nvPicPr>
        <p:blipFill>
          <a:blip r:embed="rId7"/>
          <a:stretch>
            <a:fillRect/>
          </a:stretch>
        </p:blipFill>
        <p:spPr>
          <a:xfrm>
            <a:off x="2197024" y="5073310"/>
            <a:ext cx="5947709" cy="12620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8476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C9DD9-D6CC-A72F-469A-1698A3A7FF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4E68B9-1440-A136-8D38-4BFF9740D2F0}"/>
              </a:ext>
            </a:extLst>
          </p:cNvPr>
          <p:cNvSpPr>
            <a:spLocks noGrp="1"/>
          </p:cNvSpPr>
          <p:nvPr>
            <p:ph type="title"/>
          </p:nvPr>
        </p:nvSpPr>
        <p:spPr>
          <a:xfrm>
            <a:off x="2005523" y="584362"/>
            <a:ext cx="9345448" cy="1200329"/>
          </a:xfrm>
        </p:spPr>
        <p:txBody>
          <a:bodyPr anchor="t"/>
          <a:lstStyle/>
          <a:p>
            <a:r>
              <a:rPr lang="en-US" altLang="zh-CN" cap="none" dirty="0"/>
              <a:t>Phase B: Business Architecture</a:t>
            </a:r>
            <a:br>
              <a:rPr lang="en-US" altLang="zh-CN" cap="none" dirty="0"/>
            </a:br>
            <a:r>
              <a:rPr lang="en-US" altLang="zh-CN" cap="none" dirty="0"/>
              <a:t>- Figure 09: Organization View</a:t>
            </a:r>
            <a:endParaRPr lang="en-US" cap="none" dirty="0"/>
          </a:p>
        </p:txBody>
      </p:sp>
      <p:sp>
        <p:nvSpPr>
          <p:cNvPr id="9" name="TextBox 8">
            <a:extLst>
              <a:ext uri="{FF2B5EF4-FFF2-40B4-BE49-F238E27FC236}">
                <a16:creationId xmlns:a16="http://schemas.microsoft.com/office/drawing/2014/main" id="{10747592-CA3A-BFF1-426B-859C7951D85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011</a:t>
            </a:r>
          </a:p>
        </p:txBody>
      </p:sp>
      <p:pic>
        <p:nvPicPr>
          <p:cNvPr id="12" name="Picture 11">
            <a:extLst>
              <a:ext uri="{FF2B5EF4-FFF2-40B4-BE49-F238E27FC236}">
                <a16:creationId xmlns:a16="http://schemas.microsoft.com/office/drawing/2014/main" id="{A949D38A-2AAE-6F56-B163-003E91D9D3BE}"/>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0DC94B06-7B9B-734D-8AD7-56CCBB586A1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27CE8B6-9426-DE6B-73C6-393E2F6A8E9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8AD8469-D5A1-62C3-7DC5-050DB495B91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6641BEF0-C156-7415-740A-31CD0E31C737}"/>
              </a:ext>
            </a:extLst>
          </p:cNvPr>
          <p:cNvPicPr>
            <a:picLocks noChangeAspect="1"/>
          </p:cNvPicPr>
          <p:nvPr/>
        </p:nvPicPr>
        <p:blipFill>
          <a:blip r:embed="rId5"/>
          <a:stretch>
            <a:fillRect/>
          </a:stretch>
        </p:blipFill>
        <p:spPr>
          <a:xfrm>
            <a:off x="1849120" y="2054905"/>
            <a:ext cx="7171685" cy="444220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B28E5C5-6C57-F00B-F79E-A260947F7A08}"/>
              </a:ext>
            </a:extLst>
          </p:cNvPr>
          <p:cNvPicPr>
            <a:picLocks noChangeAspect="1"/>
          </p:cNvPicPr>
          <p:nvPr/>
        </p:nvPicPr>
        <p:blipFill>
          <a:blip r:embed="rId6"/>
          <a:stretch>
            <a:fillRect/>
          </a:stretch>
        </p:blipFill>
        <p:spPr>
          <a:xfrm>
            <a:off x="4033520" y="3699574"/>
            <a:ext cx="6840062" cy="274747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76852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92E34-9B16-BD6D-752F-26F9C2D6DCF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044A81-689E-2B98-E69A-D9B84A8E548D}"/>
              </a:ext>
            </a:extLst>
          </p:cNvPr>
          <p:cNvSpPr>
            <a:spLocks noGrp="1"/>
          </p:cNvSpPr>
          <p:nvPr>
            <p:ph type="title"/>
          </p:nvPr>
        </p:nvSpPr>
        <p:spPr>
          <a:xfrm>
            <a:off x="2005523" y="584362"/>
            <a:ext cx="9251758" cy="1200329"/>
          </a:xfrm>
        </p:spPr>
        <p:txBody>
          <a:bodyPr anchor="t"/>
          <a:lstStyle/>
          <a:p>
            <a:r>
              <a:rPr lang="en-US" altLang="zh-CN" cap="none" dirty="0"/>
              <a:t>Phase B: Business Architecture</a:t>
            </a:r>
            <a:br>
              <a:rPr lang="en-US" altLang="zh-CN" cap="none" dirty="0"/>
            </a:br>
            <a:r>
              <a:rPr lang="en-US" altLang="zh-CN" sz="2800" cap="none" dirty="0"/>
              <a:t>- Figure 10: Organization Decomposition (Nested)</a:t>
            </a:r>
            <a:endParaRPr lang="en-US" cap="none" dirty="0"/>
          </a:p>
        </p:txBody>
      </p:sp>
      <p:sp>
        <p:nvSpPr>
          <p:cNvPr id="9" name="TextBox 8">
            <a:extLst>
              <a:ext uri="{FF2B5EF4-FFF2-40B4-BE49-F238E27FC236}">
                <a16:creationId xmlns:a16="http://schemas.microsoft.com/office/drawing/2014/main" id="{B6859400-586D-FE5F-36B0-0A5113A320C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012</a:t>
            </a:r>
          </a:p>
        </p:txBody>
      </p:sp>
      <p:pic>
        <p:nvPicPr>
          <p:cNvPr id="12" name="Picture 11">
            <a:extLst>
              <a:ext uri="{FF2B5EF4-FFF2-40B4-BE49-F238E27FC236}">
                <a16:creationId xmlns:a16="http://schemas.microsoft.com/office/drawing/2014/main" id="{94B964F3-D365-E470-D323-135A45DE8DED}"/>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F659C61-72A4-F5D7-DCE4-66BEA77263F8}"/>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36CEDD00-AD1D-6411-A3A6-30DD95CCE043}"/>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AC29121-E34F-31BF-7DE5-5E14B092202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6C933B8D-3E54-80D6-A4BC-CCA1275CAD3B}"/>
              </a:ext>
            </a:extLst>
          </p:cNvPr>
          <p:cNvPicPr>
            <a:picLocks noChangeAspect="1"/>
          </p:cNvPicPr>
          <p:nvPr/>
        </p:nvPicPr>
        <p:blipFill>
          <a:blip r:embed="rId5"/>
          <a:stretch>
            <a:fillRect/>
          </a:stretch>
        </p:blipFill>
        <p:spPr>
          <a:xfrm>
            <a:off x="1895847" y="1784691"/>
            <a:ext cx="7481833" cy="462373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2C44FCA-413B-FC3E-4531-0832D8645B6D}"/>
              </a:ext>
            </a:extLst>
          </p:cNvPr>
          <p:cNvPicPr>
            <a:picLocks noChangeAspect="1"/>
          </p:cNvPicPr>
          <p:nvPr/>
        </p:nvPicPr>
        <p:blipFill>
          <a:blip r:embed="rId6"/>
          <a:stretch>
            <a:fillRect/>
          </a:stretch>
        </p:blipFill>
        <p:spPr>
          <a:xfrm>
            <a:off x="5560484" y="2713704"/>
            <a:ext cx="5529791" cy="33074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57700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13FAC-11E1-7718-5829-0BF0E73B5F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D042975-3D21-6932-4063-5F831DD1A03C}"/>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11: Value Stream</a:t>
            </a:r>
            <a:endParaRPr lang="en-US" cap="none" dirty="0"/>
          </a:p>
        </p:txBody>
      </p:sp>
      <p:sp>
        <p:nvSpPr>
          <p:cNvPr id="9" name="TextBox 8">
            <a:extLst>
              <a:ext uri="{FF2B5EF4-FFF2-40B4-BE49-F238E27FC236}">
                <a16:creationId xmlns:a16="http://schemas.microsoft.com/office/drawing/2014/main" id="{48BDE55E-9ECC-0E0B-E880-6CA9176DE04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013</a:t>
            </a:r>
          </a:p>
        </p:txBody>
      </p:sp>
      <p:pic>
        <p:nvPicPr>
          <p:cNvPr id="12" name="Picture 11">
            <a:extLst>
              <a:ext uri="{FF2B5EF4-FFF2-40B4-BE49-F238E27FC236}">
                <a16:creationId xmlns:a16="http://schemas.microsoft.com/office/drawing/2014/main" id="{1BC57D9D-B1D9-41CA-BF68-BB527DF4FEB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06D866E6-3636-5D48-59D2-7491BB1F977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164039F-9358-E7E3-D49F-DA2BE92D3A1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7D0AD8B-4DFE-797C-3733-DCD40E39659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EA811314-9EF8-6779-98B4-AC55ABB94AB9}"/>
              </a:ext>
            </a:extLst>
          </p:cNvPr>
          <p:cNvPicPr>
            <a:picLocks noChangeAspect="1"/>
          </p:cNvPicPr>
          <p:nvPr/>
        </p:nvPicPr>
        <p:blipFill>
          <a:blip r:embed="rId5"/>
          <a:stretch>
            <a:fillRect/>
          </a:stretch>
        </p:blipFill>
        <p:spPr>
          <a:xfrm>
            <a:off x="2005523" y="1604442"/>
            <a:ext cx="7036877" cy="489873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E3A4930-CDF8-C016-AF55-D814AF04FC19}"/>
              </a:ext>
            </a:extLst>
          </p:cNvPr>
          <p:cNvPicPr>
            <a:picLocks noChangeAspect="1"/>
          </p:cNvPicPr>
          <p:nvPr/>
        </p:nvPicPr>
        <p:blipFill>
          <a:blip r:embed="rId6"/>
          <a:stretch>
            <a:fillRect/>
          </a:stretch>
        </p:blipFill>
        <p:spPr>
          <a:xfrm>
            <a:off x="3688079" y="3652067"/>
            <a:ext cx="7892681" cy="19716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285856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C57A1-B68E-620F-FDE1-F946B538B3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3CE208-E42F-8FB1-3DA4-8363C3B12417}"/>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12: Capability Map View (Baseline)</a:t>
            </a:r>
            <a:endParaRPr lang="en-US" cap="none" dirty="0"/>
          </a:p>
        </p:txBody>
      </p:sp>
      <p:sp>
        <p:nvSpPr>
          <p:cNvPr id="9" name="TextBox 8">
            <a:extLst>
              <a:ext uri="{FF2B5EF4-FFF2-40B4-BE49-F238E27FC236}">
                <a16:creationId xmlns:a16="http://schemas.microsoft.com/office/drawing/2014/main" id="{EF75A271-71DA-397F-56C2-B19446F88E3B}"/>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014</a:t>
            </a:r>
          </a:p>
        </p:txBody>
      </p:sp>
      <p:pic>
        <p:nvPicPr>
          <p:cNvPr id="12" name="Picture 11">
            <a:extLst>
              <a:ext uri="{FF2B5EF4-FFF2-40B4-BE49-F238E27FC236}">
                <a16:creationId xmlns:a16="http://schemas.microsoft.com/office/drawing/2014/main" id="{0096B281-C434-92E9-0609-153753078422}"/>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9FA39FC-47C0-D2CC-9E52-F1EE73DBC5AA}"/>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A597C46-E08F-9A9E-8965-4241606D7917}"/>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FD9E0891-649D-7C8B-C42F-BDA9AD58747A}"/>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EE5B3DF3-62CA-1172-047F-B923C9AF3EFB}"/>
              </a:ext>
            </a:extLst>
          </p:cNvPr>
          <p:cNvPicPr>
            <a:picLocks noChangeAspect="1"/>
          </p:cNvPicPr>
          <p:nvPr/>
        </p:nvPicPr>
        <p:blipFill>
          <a:blip r:embed="rId5"/>
          <a:stretch>
            <a:fillRect/>
          </a:stretch>
        </p:blipFill>
        <p:spPr>
          <a:xfrm>
            <a:off x="2005523" y="1655085"/>
            <a:ext cx="7084685" cy="476015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AD1DEB9-8BCC-17F9-2204-9B47EBA7A0DC}"/>
              </a:ext>
            </a:extLst>
          </p:cNvPr>
          <p:cNvPicPr>
            <a:picLocks noChangeAspect="1"/>
          </p:cNvPicPr>
          <p:nvPr/>
        </p:nvPicPr>
        <p:blipFill>
          <a:blip r:embed="rId6"/>
          <a:stretch>
            <a:fillRect/>
          </a:stretch>
        </p:blipFill>
        <p:spPr>
          <a:xfrm>
            <a:off x="5158397" y="2855414"/>
            <a:ext cx="5989374" cy="36677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749833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F01E17-0CE5-BB6C-942A-F0CF2C728D34}"/>
              </a:ext>
            </a:extLst>
          </p:cNvPr>
          <p:cNvSpPr>
            <a:spLocks noGrp="1"/>
          </p:cNvSpPr>
          <p:nvPr>
            <p:ph type="title"/>
          </p:nvPr>
        </p:nvSpPr>
        <p:spPr>
          <a:xfrm>
            <a:off x="2005523" y="643842"/>
            <a:ext cx="9345448" cy="1140849"/>
          </a:xfrm>
        </p:spPr>
        <p:txBody>
          <a:bodyPr anchor="t"/>
          <a:lstStyle/>
          <a:p>
            <a:r>
              <a:rPr lang="en-US" altLang="zh-CN" cap="none" dirty="0"/>
              <a:t>Opening and Course Introduction</a:t>
            </a:r>
            <a:endParaRPr lang="en-US" cap="none" dirty="0"/>
          </a:p>
        </p:txBody>
      </p:sp>
      <p:sp>
        <p:nvSpPr>
          <p:cNvPr id="9" name="TextBox 8">
            <a:extLst>
              <a:ext uri="{FF2B5EF4-FFF2-40B4-BE49-F238E27FC236}">
                <a16:creationId xmlns:a16="http://schemas.microsoft.com/office/drawing/2014/main" id="{77139E4F-105C-EE6D-5DD8-1CDF7A5BF1C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001</a:t>
            </a:r>
          </a:p>
        </p:txBody>
      </p:sp>
      <p:pic>
        <p:nvPicPr>
          <p:cNvPr id="11" name="Picture 10">
            <a:extLst>
              <a:ext uri="{FF2B5EF4-FFF2-40B4-BE49-F238E27FC236}">
                <a16:creationId xmlns:a16="http://schemas.microsoft.com/office/drawing/2014/main" id="{B25A26CA-8FE5-E482-9E65-7B12C721ED50}"/>
              </a:ext>
            </a:extLst>
          </p:cNvPr>
          <p:cNvPicPr>
            <a:picLocks noChangeAspect="1"/>
          </p:cNvPicPr>
          <p:nvPr/>
        </p:nvPicPr>
        <p:blipFill>
          <a:blip r:embed="rId2"/>
          <a:stretch>
            <a:fillRect/>
          </a:stretch>
        </p:blipFill>
        <p:spPr>
          <a:xfrm>
            <a:off x="1925291" y="2125843"/>
            <a:ext cx="7565311" cy="429622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8389B22-09EA-DAF3-DA31-4EB1EBDA157A}"/>
              </a:ext>
            </a:extLst>
          </p:cNvPr>
          <p:cNvPicPr>
            <a:picLocks noChangeAspect="1"/>
          </p:cNvPicPr>
          <p:nvPr/>
        </p:nvPicPr>
        <p:blipFill>
          <a:blip r:embed="rId3"/>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EBE1297-2EF3-CF0B-8548-2333CA3F50A1}"/>
              </a:ext>
            </a:extLst>
          </p:cNvPr>
          <p:cNvPicPr>
            <a:picLocks noChangeAspect="1"/>
          </p:cNvPicPr>
          <p:nvPr/>
        </p:nvPicPr>
        <p:blipFill>
          <a:blip r:embed="rId4"/>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DCDBC4D-27A6-A9C9-998E-0297E1907650}"/>
              </a:ext>
            </a:extLst>
          </p:cNvPr>
          <p:cNvPicPr>
            <a:picLocks noChangeAspect="1"/>
          </p:cNvPicPr>
          <p:nvPr/>
        </p:nvPicPr>
        <p:blipFill>
          <a:blip r:embed="rId5"/>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AA579BFF-474C-3305-E700-043C67F3A1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232118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E9879-B8BC-9B40-CA34-0D0F1061F2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1E1F6B-6F7D-CCC3-DED3-37B037A5E55E}"/>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13: Value Stream – Capability Cross-Mapping</a:t>
            </a:r>
            <a:endParaRPr lang="en-US" cap="none" dirty="0"/>
          </a:p>
        </p:txBody>
      </p:sp>
      <p:sp>
        <p:nvSpPr>
          <p:cNvPr id="9" name="TextBox 8">
            <a:extLst>
              <a:ext uri="{FF2B5EF4-FFF2-40B4-BE49-F238E27FC236}">
                <a16:creationId xmlns:a16="http://schemas.microsoft.com/office/drawing/2014/main" id="{5EC43EAA-0DF4-91A2-BE17-7C99330EDD2F}"/>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015</a:t>
            </a:r>
          </a:p>
        </p:txBody>
      </p:sp>
      <p:pic>
        <p:nvPicPr>
          <p:cNvPr id="12" name="Picture 11">
            <a:extLst>
              <a:ext uri="{FF2B5EF4-FFF2-40B4-BE49-F238E27FC236}">
                <a16:creationId xmlns:a16="http://schemas.microsoft.com/office/drawing/2014/main" id="{E8EA19B5-05C8-8380-8E8D-B90100D9A856}"/>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8829477A-93E5-B813-A304-F54A609BBEBC}"/>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9F66291-9911-4205-36E0-2B81C2B0A0EC}"/>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700EA2B-F3A5-0AEE-A7E6-D62CC0815A8E}"/>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8C92B8CC-78A8-396B-F4A6-9A35CBBFC4B8}"/>
              </a:ext>
            </a:extLst>
          </p:cNvPr>
          <p:cNvPicPr>
            <a:picLocks noChangeAspect="1"/>
          </p:cNvPicPr>
          <p:nvPr/>
        </p:nvPicPr>
        <p:blipFill>
          <a:blip r:embed="rId5"/>
          <a:stretch>
            <a:fillRect/>
          </a:stretch>
        </p:blipFill>
        <p:spPr>
          <a:xfrm>
            <a:off x="2112578" y="1878745"/>
            <a:ext cx="7220608" cy="482811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A7ADDD7-EE3F-B02B-F29A-553A6BD9A81B}"/>
              </a:ext>
            </a:extLst>
          </p:cNvPr>
          <p:cNvPicPr>
            <a:picLocks noChangeAspect="1"/>
          </p:cNvPicPr>
          <p:nvPr/>
        </p:nvPicPr>
        <p:blipFill>
          <a:blip r:embed="rId6"/>
          <a:stretch>
            <a:fillRect/>
          </a:stretch>
        </p:blipFill>
        <p:spPr>
          <a:xfrm>
            <a:off x="5549460" y="3262230"/>
            <a:ext cx="5245869" cy="34446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4176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9DAEB-5647-3A67-DDB2-D5432D2869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3823D7-FE49-C3DD-B9AF-62ECDB82D540}"/>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14: Business Function View (Baseline)</a:t>
            </a:r>
            <a:endParaRPr lang="en-US" cap="none" dirty="0"/>
          </a:p>
        </p:txBody>
      </p:sp>
      <p:sp>
        <p:nvSpPr>
          <p:cNvPr id="9" name="TextBox 8">
            <a:extLst>
              <a:ext uri="{FF2B5EF4-FFF2-40B4-BE49-F238E27FC236}">
                <a16:creationId xmlns:a16="http://schemas.microsoft.com/office/drawing/2014/main" id="{16C1ACB7-E563-C828-32D9-9517E5E59796}"/>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016</a:t>
            </a:r>
          </a:p>
        </p:txBody>
      </p:sp>
      <p:pic>
        <p:nvPicPr>
          <p:cNvPr id="12" name="Picture 11">
            <a:extLst>
              <a:ext uri="{FF2B5EF4-FFF2-40B4-BE49-F238E27FC236}">
                <a16:creationId xmlns:a16="http://schemas.microsoft.com/office/drawing/2014/main" id="{825BD824-E956-BB20-B23D-CCB4ED93AE92}"/>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513CA244-7836-C902-6B51-2ED72C74740C}"/>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B166FECB-106E-250F-A807-D7CEAEE372BC}"/>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9DAFC88-63EB-F0FB-CF23-52C961634D62}"/>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8DF6AA7F-110F-9413-F2F9-891801CB2AD8}"/>
              </a:ext>
            </a:extLst>
          </p:cNvPr>
          <p:cNvPicPr>
            <a:picLocks noChangeAspect="1"/>
          </p:cNvPicPr>
          <p:nvPr/>
        </p:nvPicPr>
        <p:blipFill>
          <a:blip r:embed="rId5"/>
          <a:stretch>
            <a:fillRect/>
          </a:stretch>
        </p:blipFill>
        <p:spPr>
          <a:xfrm>
            <a:off x="1902372" y="1655085"/>
            <a:ext cx="7977877" cy="486455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367334B-29B6-33AA-8C18-BEFB62FD8C29}"/>
              </a:ext>
            </a:extLst>
          </p:cNvPr>
          <p:cNvPicPr>
            <a:picLocks noChangeAspect="1"/>
          </p:cNvPicPr>
          <p:nvPr/>
        </p:nvPicPr>
        <p:blipFill>
          <a:blip r:embed="rId6"/>
          <a:stretch>
            <a:fillRect/>
          </a:stretch>
        </p:blipFill>
        <p:spPr>
          <a:xfrm>
            <a:off x="4766237" y="3375044"/>
            <a:ext cx="6584734" cy="325782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31117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60586-4C85-52FA-03EF-B419350DA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15FAA1-BB6C-F68B-DE44-2FCB53A7BDB6}"/>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15: Capability Realization (Baseline, Partial)</a:t>
            </a:r>
            <a:endParaRPr lang="en-US" cap="none" dirty="0"/>
          </a:p>
        </p:txBody>
      </p:sp>
      <p:sp>
        <p:nvSpPr>
          <p:cNvPr id="9" name="TextBox 8">
            <a:extLst>
              <a:ext uri="{FF2B5EF4-FFF2-40B4-BE49-F238E27FC236}">
                <a16:creationId xmlns:a16="http://schemas.microsoft.com/office/drawing/2014/main" id="{75EFB866-8109-0406-43E3-364DBDC0BAC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017</a:t>
            </a:r>
          </a:p>
        </p:txBody>
      </p:sp>
      <p:pic>
        <p:nvPicPr>
          <p:cNvPr id="12" name="Picture 11">
            <a:extLst>
              <a:ext uri="{FF2B5EF4-FFF2-40B4-BE49-F238E27FC236}">
                <a16:creationId xmlns:a16="http://schemas.microsoft.com/office/drawing/2014/main" id="{963697AB-AF24-2315-0663-722A8BC2AB4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844FF28-EF0B-40EB-E52E-13E6E679A27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4B989213-6D82-F260-E892-A0C297812756}"/>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40C9555D-4048-6F86-6E0B-4D09B21B9081}"/>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DCB8330-D57D-CE63-9F4A-336AFC19C511}"/>
              </a:ext>
            </a:extLst>
          </p:cNvPr>
          <p:cNvPicPr>
            <a:picLocks noChangeAspect="1"/>
          </p:cNvPicPr>
          <p:nvPr/>
        </p:nvPicPr>
        <p:blipFill>
          <a:blip r:embed="rId5"/>
          <a:stretch>
            <a:fillRect/>
          </a:stretch>
        </p:blipFill>
        <p:spPr>
          <a:xfrm>
            <a:off x="2005523" y="1946019"/>
            <a:ext cx="8460828" cy="444092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8F10EC2-666A-439F-26E7-012035F04C07}"/>
              </a:ext>
            </a:extLst>
          </p:cNvPr>
          <p:cNvPicPr>
            <a:picLocks noChangeAspect="1"/>
          </p:cNvPicPr>
          <p:nvPr/>
        </p:nvPicPr>
        <p:blipFill>
          <a:blip r:embed="rId6"/>
          <a:stretch>
            <a:fillRect/>
          </a:stretch>
        </p:blipFill>
        <p:spPr>
          <a:xfrm>
            <a:off x="4024655" y="3566317"/>
            <a:ext cx="5644864" cy="308239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6078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44D46-2420-58C9-01CA-86AC346D0A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9AFFE8E-3160-C67B-BC51-E6B3D68A0C76}"/>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16: Business Process View (Baseline)</a:t>
            </a:r>
            <a:endParaRPr lang="en-US" cap="none" dirty="0"/>
          </a:p>
        </p:txBody>
      </p:sp>
      <p:sp>
        <p:nvSpPr>
          <p:cNvPr id="9" name="TextBox 8">
            <a:extLst>
              <a:ext uri="{FF2B5EF4-FFF2-40B4-BE49-F238E27FC236}">
                <a16:creationId xmlns:a16="http://schemas.microsoft.com/office/drawing/2014/main" id="{9594E8E9-B55E-7C5B-530C-A860FE23E7ED}"/>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018</a:t>
            </a:r>
          </a:p>
        </p:txBody>
      </p:sp>
      <p:pic>
        <p:nvPicPr>
          <p:cNvPr id="12" name="Picture 11">
            <a:extLst>
              <a:ext uri="{FF2B5EF4-FFF2-40B4-BE49-F238E27FC236}">
                <a16:creationId xmlns:a16="http://schemas.microsoft.com/office/drawing/2014/main" id="{88C78FD9-0719-2A29-04F4-23D0E9C5BC3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94BD09C6-F845-0A4E-F613-B69DEE48841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BBD17EF-09B9-B8DB-22A0-51B1579114F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0C2011A-7586-42F2-AE11-B30439A4C2F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8817AC70-47C5-458B-1BCD-5B4CD1C6B241}"/>
              </a:ext>
            </a:extLst>
          </p:cNvPr>
          <p:cNvPicPr>
            <a:picLocks noChangeAspect="1"/>
          </p:cNvPicPr>
          <p:nvPr/>
        </p:nvPicPr>
        <p:blipFill>
          <a:blip r:embed="rId5"/>
          <a:stretch>
            <a:fillRect/>
          </a:stretch>
        </p:blipFill>
        <p:spPr>
          <a:xfrm>
            <a:off x="1920240" y="1664678"/>
            <a:ext cx="7508511" cy="479016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B01E07-B181-46B4-CCF4-07D4B019F1AA}"/>
              </a:ext>
            </a:extLst>
          </p:cNvPr>
          <p:cNvPicPr>
            <a:picLocks noChangeAspect="1"/>
          </p:cNvPicPr>
          <p:nvPr/>
        </p:nvPicPr>
        <p:blipFill>
          <a:blip r:embed="rId6"/>
          <a:stretch>
            <a:fillRect/>
          </a:stretch>
        </p:blipFill>
        <p:spPr>
          <a:xfrm>
            <a:off x="3756594" y="3678385"/>
            <a:ext cx="7594377" cy="25861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787176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5C5FA-0261-957B-2EEE-6C3988EE4D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178761-02FB-FD41-EC4F-0D853B2E0F3E}"/>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17: Value Stream are Realized by Business Processes</a:t>
            </a:r>
            <a:endParaRPr lang="en-US" cap="none" dirty="0"/>
          </a:p>
        </p:txBody>
      </p:sp>
      <p:sp>
        <p:nvSpPr>
          <p:cNvPr id="9" name="TextBox 8">
            <a:extLst>
              <a:ext uri="{FF2B5EF4-FFF2-40B4-BE49-F238E27FC236}">
                <a16:creationId xmlns:a16="http://schemas.microsoft.com/office/drawing/2014/main" id="{1CA3D158-DB18-C66B-79F2-4D4D9668A87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019</a:t>
            </a:r>
          </a:p>
        </p:txBody>
      </p:sp>
      <p:pic>
        <p:nvPicPr>
          <p:cNvPr id="12" name="Picture 11">
            <a:extLst>
              <a:ext uri="{FF2B5EF4-FFF2-40B4-BE49-F238E27FC236}">
                <a16:creationId xmlns:a16="http://schemas.microsoft.com/office/drawing/2014/main" id="{2B2F55CB-04D2-FED0-29E4-60A0C5C5A16D}"/>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96478411-C390-8A1C-3DF8-C0506E7D35B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5955A0B-A09D-534E-CD29-C6BAAB463A18}"/>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F4856FB0-11EF-EEB1-0AD8-990C38B3A7A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D06EA6C5-773B-B866-0115-D8E84F4951F8}"/>
              </a:ext>
            </a:extLst>
          </p:cNvPr>
          <p:cNvPicPr>
            <a:picLocks noChangeAspect="1"/>
          </p:cNvPicPr>
          <p:nvPr/>
        </p:nvPicPr>
        <p:blipFill>
          <a:blip r:embed="rId5"/>
          <a:stretch>
            <a:fillRect/>
          </a:stretch>
        </p:blipFill>
        <p:spPr>
          <a:xfrm>
            <a:off x="2005523" y="1862679"/>
            <a:ext cx="7228894" cy="460760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3804ABA-7E12-A9EE-F985-FFBE85C245AB}"/>
              </a:ext>
            </a:extLst>
          </p:cNvPr>
          <p:cNvPicPr>
            <a:picLocks noChangeAspect="1"/>
          </p:cNvPicPr>
          <p:nvPr/>
        </p:nvPicPr>
        <p:blipFill>
          <a:blip r:embed="rId6"/>
          <a:stretch>
            <a:fillRect/>
          </a:stretch>
        </p:blipFill>
        <p:spPr>
          <a:xfrm>
            <a:off x="6003559" y="4004027"/>
            <a:ext cx="4643402" cy="226961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5270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49F6C-490F-4442-3ED0-0D633B6D45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A69347-6899-4309-98C1-88F523CC6435}"/>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18: (Partial) Requirements Realization View</a:t>
            </a:r>
            <a:endParaRPr lang="en-US" cap="none" dirty="0"/>
          </a:p>
        </p:txBody>
      </p:sp>
      <p:sp>
        <p:nvSpPr>
          <p:cNvPr id="9" name="TextBox 8">
            <a:extLst>
              <a:ext uri="{FF2B5EF4-FFF2-40B4-BE49-F238E27FC236}">
                <a16:creationId xmlns:a16="http://schemas.microsoft.com/office/drawing/2014/main" id="{2B2C1474-2B03-6ED3-7CA5-4686F0741E02}"/>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020</a:t>
            </a:r>
          </a:p>
        </p:txBody>
      </p:sp>
      <p:pic>
        <p:nvPicPr>
          <p:cNvPr id="12" name="Picture 11">
            <a:extLst>
              <a:ext uri="{FF2B5EF4-FFF2-40B4-BE49-F238E27FC236}">
                <a16:creationId xmlns:a16="http://schemas.microsoft.com/office/drawing/2014/main" id="{74636CFC-76DD-8A61-7A57-FA7698CF0D6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9240D3B-61B7-72B9-56B5-F60F159141A7}"/>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215B1B2-B760-CE53-7D82-A9316D71A8AD}"/>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FDF4B0C-F0DE-36FC-142B-0E74A2B2028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57A0E6DD-C1F5-9DFA-4D85-507866DB1136}"/>
              </a:ext>
            </a:extLst>
          </p:cNvPr>
          <p:cNvPicPr>
            <a:picLocks noChangeAspect="1"/>
          </p:cNvPicPr>
          <p:nvPr/>
        </p:nvPicPr>
        <p:blipFill>
          <a:blip r:embed="rId5"/>
          <a:stretch>
            <a:fillRect/>
          </a:stretch>
        </p:blipFill>
        <p:spPr>
          <a:xfrm>
            <a:off x="1968015" y="1913039"/>
            <a:ext cx="8255969" cy="472593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59B518E-D7ED-467B-4BFC-D130ACC5BA71}"/>
              </a:ext>
            </a:extLst>
          </p:cNvPr>
          <p:cNvPicPr>
            <a:picLocks noChangeAspect="1"/>
          </p:cNvPicPr>
          <p:nvPr/>
        </p:nvPicPr>
        <p:blipFill>
          <a:blip r:embed="rId6"/>
          <a:stretch>
            <a:fillRect/>
          </a:stretch>
        </p:blipFill>
        <p:spPr>
          <a:xfrm>
            <a:off x="6678247" y="4205628"/>
            <a:ext cx="3383081" cy="24333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42256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316F7-00CB-139D-12E4-474D59FB33C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E667A1-1CA3-B270-87C9-F21731473D8A}"/>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19: Capability Gap Analysis</a:t>
            </a:r>
            <a:endParaRPr lang="en-US" cap="none" dirty="0"/>
          </a:p>
        </p:txBody>
      </p:sp>
      <p:sp>
        <p:nvSpPr>
          <p:cNvPr id="9" name="TextBox 8">
            <a:extLst>
              <a:ext uri="{FF2B5EF4-FFF2-40B4-BE49-F238E27FC236}">
                <a16:creationId xmlns:a16="http://schemas.microsoft.com/office/drawing/2014/main" id="{451259A3-B4FA-6B8E-0EE5-4DED10A676A3}"/>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021</a:t>
            </a:r>
          </a:p>
        </p:txBody>
      </p:sp>
      <p:pic>
        <p:nvPicPr>
          <p:cNvPr id="12" name="Picture 11">
            <a:extLst>
              <a:ext uri="{FF2B5EF4-FFF2-40B4-BE49-F238E27FC236}">
                <a16:creationId xmlns:a16="http://schemas.microsoft.com/office/drawing/2014/main" id="{E2E5F206-86F2-B59C-22BE-3DE68F63DB1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00D9B64-2850-6496-44CE-C7CD33F8E67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9A0518D9-D012-0C5A-4F60-9FE1E101CE9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01419F8-1EE7-6DFE-FBD7-86EE7FEF098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2A3655A-91D2-E2B2-68BC-2DC95A036BB3}"/>
              </a:ext>
            </a:extLst>
          </p:cNvPr>
          <p:cNvPicPr>
            <a:picLocks noChangeAspect="1"/>
          </p:cNvPicPr>
          <p:nvPr/>
        </p:nvPicPr>
        <p:blipFill>
          <a:blip r:embed="rId5"/>
          <a:stretch>
            <a:fillRect/>
          </a:stretch>
        </p:blipFill>
        <p:spPr>
          <a:xfrm>
            <a:off x="2005523" y="1685423"/>
            <a:ext cx="7300256" cy="496211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57C21D6-6915-37EA-81D9-611C64E59380}"/>
              </a:ext>
            </a:extLst>
          </p:cNvPr>
          <p:cNvPicPr>
            <a:picLocks noChangeAspect="1"/>
          </p:cNvPicPr>
          <p:nvPr/>
        </p:nvPicPr>
        <p:blipFill>
          <a:blip r:embed="rId6"/>
          <a:stretch>
            <a:fillRect/>
          </a:stretch>
        </p:blipFill>
        <p:spPr>
          <a:xfrm>
            <a:off x="6751784" y="1291752"/>
            <a:ext cx="4022256" cy="298425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130980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CCF86-29BA-7859-48BA-10B8CC55DF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470261-4D89-D03A-3CEA-8C8FDF32EBDB}"/>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20: Resource Map View (Target)</a:t>
            </a:r>
            <a:endParaRPr lang="en-US" cap="none" dirty="0"/>
          </a:p>
        </p:txBody>
      </p:sp>
      <p:sp>
        <p:nvSpPr>
          <p:cNvPr id="9" name="TextBox 8">
            <a:extLst>
              <a:ext uri="{FF2B5EF4-FFF2-40B4-BE49-F238E27FC236}">
                <a16:creationId xmlns:a16="http://schemas.microsoft.com/office/drawing/2014/main" id="{03DFB129-351F-8D0C-263D-34C66C2B0C8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022</a:t>
            </a:r>
          </a:p>
        </p:txBody>
      </p:sp>
      <p:pic>
        <p:nvPicPr>
          <p:cNvPr id="12" name="Picture 11">
            <a:extLst>
              <a:ext uri="{FF2B5EF4-FFF2-40B4-BE49-F238E27FC236}">
                <a16:creationId xmlns:a16="http://schemas.microsoft.com/office/drawing/2014/main" id="{23A7BC53-6B8A-57E3-EE8F-4A8474E9F05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77CC396-7AB4-6D11-EA2F-0C95D17D7FB8}"/>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8F707C8F-2DE6-95FD-B492-7084DB53CBC4}"/>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97A0F49-830E-0E31-AF4D-E0CD3EB093DA}"/>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6F4F04CE-0C6D-5BCC-B1B6-FAED251296D0}"/>
              </a:ext>
            </a:extLst>
          </p:cNvPr>
          <p:cNvPicPr>
            <a:picLocks noChangeAspect="1"/>
          </p:cNvPicPr>
          <p:nvPr/>
        </p:nvPicPr>
        <p:blipFill>
          <a:blip r:embed="rId5"/>
          <a:stretch>
            <a:fillRect/>
          </a:stretch>
        </p:blipFill>
        <p:spPr>
          <a:xfrm>
            <a:off x="1889760" y="1668525"/>
            <a:ext cx="8006080" cy="503683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51ECCBC-5E43-0B25-76B1-7411152056D9}"/>
              </a:ext>
            </a:extLst>
          </p:cNvPr>
          <p:cNvPicPr>
            <a:picLocks noChangeAspect="1"/>
          </p:cNvPicPr>
          <p:nvPr/>
        </p:nvPicPr>
        <p:blipFill>
          <a:blip r:embed="rId6"/>
          <a:stretch>
            <a:fillRect/>
          </a:stretch>
        </p:blipFill>
        <p:spPr>
          <a:xfrm>
            <a:off x="6096000" y="1389573"/>
            <a:ext cx="5739613" cy="293410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386336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344A8-AFA7-01F7-2036-66ABF04CF9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7E40B0E-1FF4-2B03-9022-22BB267E57C7}"/>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21: Resource Realization View (Target)</a:t>
            </a:r>
            <a:endParaRPr lang="en-US" cap="none" dirty="0"/>
          </a:p>
        </p:txBody>
      </p:sp>
      <p:sp>
        <p:nvSpPr>
          <p:cNvPr id="9" name="TextBox 8">
            <a:extLst>
              <a:ext uri="{FF2B5EF4-FFF2-40B4-BE49-F238E27FC236}">
                <a16:creationId xmlns:a16="http://schemas.microsoft.com/office/drawing/2014/main" id="{009ED9AE-0979-8B0B-C61A-B761D7D3979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023</a:t>
            </a:r>
          </a:p>
        </p:txBody>
      </p:sp>
      <p:pic>
        <p:nvPicPr>
          <p:cNvPr id="12" name="Picture 11">
            <a:extLst>
              <a:ext uri="{FF2B5EF4-FFF2-40B4-BE49-F238E27FC236}">
                <a16:creationId xmlns:a16="http://schemas.microsoft.com/office/drawing/2014/main" id="{CBA225F4-C953-254F-EF10-F02725A9F29A}"/>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A6CC00FB-58AE-B930-7164-7E7FC7CF323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4B8CAF1-9BAB-A045-A7BF-FDB8C44C6557}"/>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A9A47FE-DB16-8260-738D-F0CEC313906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5108E817-67A9-61B3-25DF-12ED3462CE71}"/>
              </a:ext>
            </a:extLst>
          </p:cNvPr>
          <p:cNvPicPr>
            <a:picLocks noChangeAspect="1"/>
          </p:cNvPicPr>
          <p:nvPr/>
        </p:nvPicPr>
        <p:blipFill>
          <a:blip r:embed="rId5"/>
          <a:stretch>
            <a:fillRect/>
          </a:stretch>
        </p:blipFill>
        <p:spPr>
          <a:xfrm>
            <a:off x="1849120" y="1620576"/>
            <a:ext cx="7717237" cy="48541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F573112-E34D-3D66-A9C7-97D3AA8248E9}"/>
              </a:ext>
            </a:extLst>
          </p:cNvPr>
          <p:cNvPicPr>
            <a:picLocks noChangeAspect="1"/>
          </p:cNvPicPr>
          <p:nvPr/>
        </p:nvPicPr>
        <p:blipFill>
          <a:blip r:embed="rId6"/>
          <a:stretch>
            <a:fillRect/>
          </a:stretch>
        </p:blipFill>
        <p:spPr>
          <a:xfrm>
            <a:off x="6038915" y="1411628"/>
            <a:ext cx="5787599" cy="295157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612131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13154-A851-370B-9AB8-5F2A10C9B2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CCE167-4B1A-3B8F-1327-C8FBE35BC809}"/>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Ontology View </a:t>
            </a:r>
            <a:r>
              <a:rPr lang="en-US" altLang="zh-CN" cap="none"/>
              <a:t>on Strategy &amp; Business </a:t>
            </a:r>
            <a:r>
              <a:rPr lang="en-US" altLang="zh-CN" cap="none" dirty="0"/>
              <a:t>Layer</a:t>
            </a:r>
            <a:endParaRPr lang="en-US" cap="none" dirty="0"/>
          </a:p>
        </p:txBody>
      </p:sp>
      <p:sp>
        <p:nvSpPr>
          <p:cNvPr id="9" name="TextBox 8">
            <a:extLst>
              <a:ext uri="{FF2B5EF4-FFF2-40B4-BE49-F238E27FC236}">
                <a16:creationId xmlns:a16="http://schemas.microsoft.com/office/drawing/2014/main" id="{4C317C36-2B1C-6C58-49FF-C6A1DA0F0101}"/>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024</a:t>
            </a:r>
          </a:p>
        </p:txBody>
      </p:sp>
      <p:pic>
        <p:nvPicPr>
          <p:cNvPr id="12" name="Picture 11">
            <a:extLst>
              <a:ext uri="{FF2B5EF4-FFF2-40B4-BE49-F238E27FC236}">
                <a16:creationId xmlns:a16="http://schemas.microsoft.com/office/drawing/2014/main" id="{D409C511-491D-BB3D-FF2E-652BB14176C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9E081B1-5978-AA57-04F1-C218D003312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EC1F2470-AAF3-68EF-3D5C-F80A5A87BF31}"/>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9F1E2F7-E0EA-5D84-7716-568AC396382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13C8E942-0368-24EC-B8E3-E84F236BEC4A}"/>
              </a:ext>
            </a:extLst>
          </p:cNvPr>
          <p:cNvPicPr>
            <a:picLocks noChangeAspect="1"/>
          </p:cNvPicPr>
          <p:nvPr/>
        </p:nvPicPr>
        <p:blipFill>
          <a:blip r:embed="rId5"/>
          <a:stretch>
            <a:fillRect/>
          </a:stretch>
        </p:blipFill>
        <p:spPr>
          <a:xfrm>
            <a:off x="1776230" y="1620576"/>
            <a:ext cx="5758440" cy="423621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91B460D-737F-1E52-4658-9C3BC0674894}"/>
              </a:ext>
            </a:extLst>
          </p:cNvPr>
          <p:cNvPicPr>
            <a:picLocks noChangeAspect="1"/>
          </p:cNvPicPr>
          <p:nvPr/>
        </p:nvPicPr>
        <p:blipFill>
          <a:blip r:embed="rId6"/>
          <a:stretch>
            <a:fillRect/>
          </a:stretch>
        </p:blipFill>
        <p:spPr>
          <a:xfrm>
            <a:off x="6441440" y="3401961"/>
            <a:ext cx="5323839" cy="26637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294536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B918-B981-8CB6-E0B4-3C93427E38AF}"/>
              </a:ext>
            </a:extLst>
          </p:cNvPr>
          <p:cNvSpPr>
            <a:spLocks noGrp="1"/>
          </p:cNvSpPr>
          <p:nvPr>
            <p:ph type="title"/>
          </p:nvPr>
        </p:nvSpPr>
        <p:spPr/>
        <p:txBody>
          <a:bodyPr/>
          <a:lstStyle/>
          <a:p>
            <a:r>
              <a:rPr lang="en-US" dirty="0"/>
              <a:t>About Me – Xiaoqi Zhao (and </a:t>
            </a:r>
            <a:r>
              <a:rPr lang="en-US" dirty="0" err="1"/>
              <a:t>archi</a:t>
            </a:r>
            <a:r>
              <a:rPr lang="en-US" dirty="0"/>
              <a:t>. Related)</a:t>
            </a:r>
          </a:p>
        </p:txBody>
      </p:sp>
      <p:sp>
        <p:nvSpPr>
          <p:cNvPr id="3" name="Table Placeholder 2">
            <a:extLst>
              <a:ext uri="{FF2B5EF4-FFF2-40B4-BE49-F238E27FC236}">
                <a16:creationId xmlns:a16="http://schemas.microsoft.com/office/drawing/2014/main" id="{14F077E1-276B-A343-D21C-1308EB5C7D1C}"/>
              </a:ext>
            </a:extLst>
          </p:cNvPr>
          <p:cNvSpPr>
            <a:spLocks noGrp="1"/>
          </p:cNvSpPr>
          <p:nvPr>
            <p:ph type="tbl" sz="quarter" idx="13"/>
          </p:nvPr>
        </p:nvSpPr>
        <p:spPr>
          <a:xfrm>
            <a:off x="4023361" y="2204720"/>
            <a:ext cx="7590864" cy="4009438"/>
          </a:xfrm>
        </p:spPr>
        <p:txBody>
          <a:bodyPr/>
          <a:lstStyle/>
          <a:p>
            <a:pPr marL="342900" indent="-342900">
              <a:buFont typeface="Arial" panose="020B0604020202020204" pitchFamily="34" charset="0"/>
              <a:buChar char="•"/>
            </a:pPr>
            <a:r>
              <a:rPr lang="en-US" dirty="0"/>
              <a:t>25+ years in IT field, 10+ years as Enterprise Architect</a:t>
            </a:r>
          </a:p>
          <a:p>
            <a:pPr marL="342900" indent="-342900">
              <a:buFont typeface="Arial" panose="020B0604020202020204" pitchFamily="34" charset="0"/>
              <a:buChar char="•"/>
            </a:pPr>
            <a:r>
              <a:rPr lang="en-US" dirty="0"/>
              <a:t>ITIL Manager in 2002, PMP in 2003</a:t>
            </a:r>
          </a:p>
          <a:p>
            <a:pPr marL="342900" indent="-342900">
              <a:buFont typeface="Arial" panose="020B0604020202020204" pitchFamily="34" charset="0"/>
              <a:buChar char="•"/>
            </a:pPr>
            <a:r>
              <a:rPr lang="en-US" dirty="0"/>
              <a:t>OpenGroup TOGAF 9 Certified in 2013</a:t>
            </a:r>
          </a:p>
          <a:p>
            <a:pPr marL="342900" indent="-342900">
              <a:buFont typeface="Arial" panose="020B0604020202020204" pitchFamily="34" charset="0"/>
              <a:buChar char="•"/>
            </a:pPr>
            <a:r>
              <a:rPr lang="en-US" altLang="zh-CN" dirty="0"/>
              <a:t>ArchiMate 3 Certified in 2021</a:t>
            </a:r>
          </a:p>
          <a:p>
            <a:pPr marL="342900" indent="-342900">
              <a:buFont typeface="Arial" panose="020B0604020202020204" pitchFamily="34" charset="0"/>
              <a:buChar char="•"/>
            </a:pPr>
            <a:r>
              <a:rPr lang="en-US" dirty="0"/>
              <a:t>Gain OpenGroup Level 2 Architect in 2021 as well</a:t>
            </a:r>
          </a:p>
          <a:p>
            <a:pPr marL="342900" indent="-342900">
              <a:buFont typeface="Arial" panose="020B0604020202020204" pitchFamily="34" charset="0"/>
              <a:buChar char="•"/>
            </a:pPr>
            <a:r>
              <a:rPr lang="en-US" dirty="0"/>
              <a:t>Skillful on Architecture Abstracting and Modeling</a:t>
            </a:r>
          </a:p>
          <a:p>
            <a:pPr marL="342900" indent="-342900">
              <a:buFont typeface="Arial" panose="020B0604020202020204" pitchFamily="34" charset="0"/>
              <a:buChar char="•"/>
            </a:pPr>
            <a:r>
              <a:rPr lang="en-US" dirty="0"/>
              <a:t>Actively using EA tools, diagramming tools</a:t>
            </a:r>
          </a:p>
          <a:p>
            <a:pPr marL="342900" indent="-342900">
              <a:buFont typeface="Arial" panose="020B0604020202020204" pitchFamily="34" charset="0"/>
              <a:buChar char="•"/>
            </a:pPr>
            <a:r>
              <a:rPr lang="en-US" dirty="0"/>
              <a:t>Learn by doing, share by practicing… also for FUN!</a:t>
            </a:r>
          </a:p>
        </p:txBody>
      </p:sp>
      <p:sp>
        <p:nvSpPr>
          <p:cNvPr id="4" name="Slide Number Placeholder 3">
            <a:extLst>
              <a:ext uri="{FF2B5EF4-FFF2-40B4-BE49-F238E27FC236}">
                <a16:creationId xmlns:a16="http://schemas.microsoft.com/office/drawing/2014/main" id="{0BEC26C3-4BBC-7C07-12B9-5AC7DCE06470}"/>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7" name="Picture 6">
            <a:extLst>
              <a:ext uri="{FF2B5EF4-FFF2-40B4-BE49-F238E27FC236}">
                <a16:creationId xmlns:a16="http://schemas.microsoft.com/office/drawing/2014/main" id="{11ECCAC7-5599-2549-75CB-EB09159E4E41}"/>
              </a:ext>
            </a:extLst>
          </p:cNvPr>
          <p:cNvPicPr>
            <a:picLocks noChangeAspect="1"/>
          </p:cNvPicPr>
          <p:nvPr/>
        </p:nvPicPr>
        <p:blipFill>
          <a:blip r:embed="rId2"/>
          <a:stretch>
            <a:fillRect/>
          </a:stretch>
        </p:blipFill>
        <p:spPr>
          <a:xfrm>
            <a:off x="577775" y="2560638"/>
            <a:ext cx="3237389" cy="3478212"/>
          </a:xfrm>
          <a:prstGeom prst="rect">
            <a:avLst/>
          </a:prstGeom>
          <a:ln>
            <a:noFill/>
          </a:ln>
          <a:effectLst>
            <a:softEdge rad="112500"/>
          </a:effectLst>
        </p:spPr>
      </p:pic>
    </p:spTree>
    <p:extLst>
      <p:ext uri="{BB962C8B-B14F-4D97-AF65-F5344CB8AC3E}">
        <p14:creationId xmlns:p14="http://schemas.microsoft.com/office/powerpoint/2010/main" val="197331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AB3EB-C75A-B4C7-2A78-F08A4B8234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F919F6-918C-1561-DEA2-266296C29B93}"/>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22: Application Cooperation View (Baseline)</a:t>
            </a:r>
            <a:endParaRPr lang="en-US" cap="none" dirty="0"/>
          </a:p>
        </p:txBody>
      </p:sp>
      <p:sp>
        <p:nvSpPr>
          <p:cNvPr id="9" name="TextBox 8">
            <a:extLst>
              <a:ext uri="{FF2B5EF4-FFF2-40B4-BE49-F238E27FC236}">
                <a16:creationId xmlns:a16="http://schemas.microsoft.com/office/drawing/2014/main" id="{527262A0-78BE-CCCF-C8FD-EDBDF37574DD}"/>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025</a:t>
            </a:r>
          </a:p>
        </p:txBody>
      </p:sp>
      <p:pic>
        <p:nvPicPr>
          <p:cNvPr id="12" name="Picture 11">
            <a:extLst>
              <a:ext uri="{FF2B5EF4-FFF2-40B4-BE49-F238E27FC236}">
                <a16:creationId xmlns:a16="http://schemas.microsoft.com/office/drawing/2014/main" id="{4A3B494E-B87D-FEF4-1485-FF1794BB561F}"/>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FA13CAC-C055-0EFE-7CC4-1457BFB3E7C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47B9898-6678-0AC5-C9D3-46DF116C2AA8}"/>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533F0DC-D72C-A619-E434-F9833F65A64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AD36B590-24EF-6B79-4D1F-794833CC2D3D}"/>
              </a:ext>
            </a:extLst>
          </p:cNvPr>
          <p:cNvPicPr>
            <a:picLocks noChangeAspect="1"/>
          </p:cNvPicPr>
          <p:nvPr/>
        </p:nvPicPr>
        <p:blipFill>
          <a:blip r:embed="rId5"/>
          <a:stretch>
            <a:fillRect/>
          </a:stretch>
        </p:blipFill>
        <p:spPr>
          <a:xfrm>
            <a:off x="1776230" y="1638164"/>
            <a:ext cx="10038080" cy="479311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B8CFC4F-CF72-DBD8-A786-61517703FF57}"/>
              </a:ext>
            </a:extLst>
          </p:cNvPr>
          <p:cNvPicPr>
            <a:picLocks noChangeAspect="1"/>
          </p:cNvPicPr>
          <p:nvPr/>
        </p:nvPicPr>
        <p:blipFill>
          <a:blip r:embed="rId6"/>
          <a:stretch>
            <a:fillRect/>
          </a:stretch>
        </p:blipFill>
        <p:spPr>
          <a:xfrm>
            <a:off x="7536012" y="3335670"/>
            <a:ext cx="4141235" cy="319024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4186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C73C6-A1D4-DE3A-778F-C31B4EA4F0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8364EC-2F84-85A0-5F5A-D28C2C297F0C}"/>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23: Application Cooperation View (Target)</a:t>
            </a:r>
            <a:endParaRPr lang="en-US" cap="none" dirty="0"/>
          </a:p>
        </p:txBody>
      </p:sp>
      <p:sp>
        <p:nvSpPr>
          <p:cNvPr id="9" name="TextBox 8">
            <a:extLst>
              <a:ext uri="{FF2B5EF4-FFF2-40B4-BE49-F238E27FC236}">
                <a16:creationId xmlns:a16="http://schemas.microsoft.com/office/drawing/2014/main" id="{C5EA221B-1292-052F-7C20-50F5EE171835}"/>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026</a:t>
            </a:r>
          </a:p>
        </p:txBody>
      </p:sp>
      <p:pic>
        <p:nvPicPr>
          <p:cNvPr id="12" name="Picture 11">
            <a:extLst>
              <a:ext uri="{FF2B5EF4-FFF2-40B4-BE49-F238E27FC236}">
                <a16:creationId xmlns:a16="http://schemas.microsoft.com/office/drawing/2014/main" id="{DB8B7A85-DD88-E21C-CF5F-92069B9C7428}"/>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8BBB4AA-19FA-F60C-6EF4-A21A68549D4C}"/>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FF2D83E-C5F8-9576-A446-312BB8A89EE3}"/>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6DBF7CB-5A11-5575-952A-D1E5E1BA88F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CEADA1F3-EF09-6504-0F20-DB500FA174DE}"/>
              </a:ext>
            </a:extLst>
          </p:cNvPr>
          <p:cNvPicPr>
            <a:picLocks noChangeAspect="1"/>
          </p:cNvPicPr>
          <p:nvPr/>
        </p:nvPicPr>
        <p:blipFill>
          <a:blip r:embed="rId5"/>
          <a:stretch>
            <a:fillRect/>
          </a:stretch>
        </p:blipFill>
        <p:spPr>
          <a:xfrm>
            <a:off x="1865366" y="1558773"/>
            <a:ext cx="10153913" cy="488266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C5ABE42-AFF5-D58A-D835-F50A9B828601}"/>
              </a:ext>
            </a:extLst>
          </p:cNvPr>
          <p:cNvPicPr>
            <a:picLocks noChangeAspect="1"/>
          </p:cNvPicPr>
          <p:nvPr/>
        </p:nvPicPr>
        <p:blipFill>
          <a:blip r:embed="rId6"/>
          <a:stretch>
            <a:fillRect/>
          </a:stretch>
        </p:blipFill>
        <p:spPr>
          <a:xfrm>
            <a:off x="8051749" y="3262242"/>
            <a:ext cx="3625498" cy="357632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68540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FFC08-841A-7EB5-C6C0-8A926F2744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7D88DD-6239-4A77-1082-4E11C7015AAA}"/>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24: Application Usage View (Baseline)</a:t>
            </a:r>
            <a:endParaRPr lang="en-US" cap="none" dirty="0"/>
          </a:p>
        </p:txBody>
      </p:sp>
      <p:sp>
        <p:nvSpPr>
          <p:cNvPr id="9" name="TextBox 8">
            <a:extLst>
              <a:ext uri="{FF2B5EF4-FFF2-40B4-BE49-F238E27FC236}">
                <a16:creationId xmlns:a16="http://schemas.microsoft.com/office/drawing/2014/main" id="{D700D546-F3E3-41E4-E114-4174A82DB535}"/>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027</a:t>
            </a:r>
          </a:p>
        </p:txBody>
      </p:sp>
      <p:pic>
        <p:nvPicPr>
          <p:cNvPr id="12" name="Picture 11">
            <a:extLst>
              <a:ext uri="{FF2B5EF4-FFF2-40B4-BE49-F238E27FC236}">
                <a16:creationId xmlns:a16="http://schemas.microsoft.com/office/drawing/2014/main" id="{F8D8081A-1DFF-3DD9-FEFB-45E2D1353481}"/>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22784CB-F51C-3203-AB9B-36C7F8CB72EB}"/>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7F61B0D7-7A5F-43D0-D1EF-B768C0049CE5}"/>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A1515B79-72B3-7452-4AEB-967A30678FF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DC1F92A2-CF59-9501-D932-B428D2BF8FBC}"/>
              </a:ext>
            </a:extLst>
          </p:cNvPr>
          <p:cNvPicPr>
            <a:picLocks noChangeAspect="1"/>
          </p:cNvPicPr>
          <p:nvPr/>
        </p:nvPicPr>
        <p:blipFill>
          <a:blip r:embed="rId5"/>
          <a:stretch>
            <a:fillRect/>
          </a:stretch>
        </p:blipFill>
        <p:spPr>
          <a:xfrm>
            <a:off x="1837970" y="1571323"/>
            <a:ext cx="10156657" cy="379315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1793ADD-A436-D7E4-5259-DC3AFBF6311F}"/>
              </a:ext>
            </a:extLst>
          </p:cNvPr>
          <p:cNvPicPr>
            <a:picLocks noChangeAspect="1"/>
          </p:cNvPicPr>
          <p:nvPr/>
        </p:nvPicPr>
        <p:blipFill>
          <a:blip r:embed="rId6"/>
          <a:stretch>
            <a:fillRect/>
          </a:stretch>
        </p:blipFill>
        <p:spPr>
          <a:xfrm>
            <a:off x="1686560" y="3571357"/>
            <a:ext cx="7467600" cy="271787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256951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8248F-040D-6101-44C3-1D13D969A7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6AD1A28-0E36-5BDE-91A8-85995C0B0E4A}"/>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25: Application Behavior View (Target)</a:t>
            </a:r>
            <a:endParaRPr lang="en-US" cap="none" dirty="0"/>
          </a:p>
        </p:txBody>
      </p:sp>
      <p:sp>
        <p:nvSpPr>
          <p:cNvPr id="9" name="TextBox 8">
            <a:extLst>
              <a:ext uri="{FF2B5EF4-FFF2-40B4-BE49-F238E27FC236}">
                <a16:creationId xmlns:a16="http://schemas.microsoft.com/office/drawing/2014/main" id="{60BB0900-E12A-B9C6-5C0E-64D0F2DD8F01}"/>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028</a:t>
            </a:r>
          </a:p>
        </p:txBody>
      </p:sp>
      <p:pic>
        <p:nvPicPr>
          <p:cNvPr id="12" name="Picture 11">
            <a:extLst>
              <a:ext uri="{FF2B5EF4-FFF2-40B4-BE49-F238E27FC236}">
                <a16:creationId xmlns:a16="http://schemas.microsoft.com/office/drawing/2014/main" id="{5249E1CC-7575-9DB9-2BC7-9ADB7645AE79}"/>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31536CB-3C35-4177-117F-315011F6BF3D}"/>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520E8D7-BE97-97A0-94E5-3E81FCD87190}"/>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FEC12BD5-AB09-CD7B-84CC-7DBE3506CB2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B4C3D012-B2C9-89BB-5B7C-5CF9A1E263E5}"/>
              </a:ext>
            </a:extLst>
          </p:cNvPr>
          <p:cNvPicPr>
            <a:picLocks noChangeAspect="1"/>
          </p:cNvPicPr>
          <p:nvPr/>
        </p:nvPicPr>
        <p:blipFill>
          <a:blip r:embed="rId5"/>
          <a:stretch>
            <a:fillRect/>
          </a:stretch>
        </p:blipFill>
        <p:spPr>
          <a:xfrm>
            <a:off x="1776230" y="1543533"/>
            <a:ext cx="10232890" cy="404603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98FB108D-971F-712B-2548-0A6A8FC91AC4}"/>
              </a:ext>
            </a:extLst>
          </p:cNvPr>
          <p:cNvPicPr>
            <a:picLocks noChangeAspect="1"/>
          </p:cNvPicPr>
          <p:nvPr/>
        </p:nvPicPr>
        <p:blipFill>
          <a:blip r:embed="rId6"/>
          <a:stretch>
            <a:fillRect/>
          </a:stretch>
        </p:blipFill>
        <p:spPr>
          <a:xfrm>
            <a:off x="4306955" y="3429000"/>
            <a:ext cx="5814710" cy="3225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2859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F4723-13C7-A7DC-4A86-1F30990B94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FE198B-569A-B842-4423-1FA0C76AA5C3}"/>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26: Application Arch. Gap Analysis</a:t>
            </a:r>
            <a:endParaRPr lang="en-US" cap="none" dirty="0"/>
          </a:p>
        </p:txBody>
      </p:sp>
      <p:sp>
        <p:nvSpPr>
          <p:cNvPr id="9" name="TextBox 8">
            <a:extLst>
              <a:ext uri="{FF2B5EF4-FFF2-40B4-BE49-F238E27FC236}">
                <a16:creationId xmlns:a16="http://schemas.microsoft.com/office/drawing/2014/main" id="{563D25D2-9F18-D6FA-0D83-2E790F5F3ECC}"/>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029</a:t>
            </a:r>
          </a:p>
        </p:txBody>
      </p:sp>
      <p:pic>
        <p:nvPicPr>
          <p:cNvPr id="12" name="Picture 11">
            <a:extLst>
              <a:ext uri="{FF2B5EF4-FFF2-40B4-BE49-F238E27FC236}">
                <a16:creationId xmlns:a16="http://schemas.microsoft.com/office/drawing/2014/main" id="{53A393CA-9F58-41D8-6ABE-75E57B3F6233}"/>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F236C8E2-B8E2-6981-77AB-FBA23B5CA7F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3A977C65-64AC-C74D-AA42-B16A640BC02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84E42F72-8E85-62E1-3A55-67E0F6359DC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5E16F5A3-9C0F-34B2-08A0-5420242B722F}"/>
              </a:ext>
            </a:extLst>
          </p:cNvPr>
          <p:cNvPicPr>
            <a:picLocks noChangeAspect="1"/>
          </p:cNvPicPr>
          <p:nvPr/>
        </p:nvPicPr>
        <p:blipFill>
          <a:blip r:embed="rId5"/>
          <a:stretch>
            <a:fillRect/>
          </a:stretch>
        </p:blipFill>
        <p:spPr>
          <a:xfrm>
            <a:off x="1776230" y="2656638"/>
            <a:ext cx="10271760" cy="39624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E79D90F-8FB9-0008-9693-AEB4E130AE15}"/>
              </a:ext>
            </a:extLst>
          </p:cNvPr>
          <p:cNvPicPr>
            <a:picLocks noChangeAspect="1"/>
          </p:cNvPicPr>
          <p:nvPr/>
        </p:nvPicPr>
        <p:blipFill>
          <a:blip r:embed="rId6"/>
          <a:stretch>
            <a:fillRect/>
          </a:stretch>
        </p:blipFill>
        <p:spPr>
          <a:xfrm>
            <a:off x="5712635" y="1180843"/>
            <a:ext cx="4914725" cy="30951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79082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8B677-4210-D18C-6EB6-559B894F28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DF4F6C-9D5D-76BD-3091-0D5129A2985E}"/>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Data</a:t>
            </a:r>
            <a:br>
              <a:rPr lang="en-US" altLang="zh-CN" cap="none" dirty="0"/>
            </a:br>
            <a:r>
              <a:rPr lang="en-US" altLang="zh-CN" cap="none" dirty="0"/>
              <a:t>- Figure 27: Info Structure View – Business Objects</a:t>
            </a:r>
            <a:endParaRPr lang="en-US" cap="none" dirty="0"/>
          </a:p>
        </p:txBody>
      </p:sp>
      <p:sp>
        <p:nvSpPr>
          <p:cNvPr id="9" name="TextBox 8">
            <a:extLst>
              <a:ext uri="{FF2B5EF4-FFF2-40B4-BE49-F238E27FC236}">
                <a16:creationId xmlns:a16="http://schemas.microsoft.com/office/drawing/2014/main" id="{A6ADE14C-09F9-9D5E-0DB7-83EB5A967F97}"/>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030</a:t>
            </a:r>
          </a:p>
        </p:txBody>
      </p:sp>
      <p:pic>
        <p:nvPicPr>
          <p:cNvPr id="12" name="Picture 11">
            <a:extLst>
              <a:ext uri="{FF2B5EF4-FFF2-40B4-BE49-F238E27FC236}">
                <a16:creationId xmlns:a16="http://schemas.microsoft.com/office/drawing/2014/main" id="{966613B2-BA0D-9E83-DFCA-9F5BC564107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F80C14B4-79B6-D103-3BBE-6AAAFA66D4A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FFD75569-016D-721C-F102-35D09A7D3B3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035AA13A-8DF9-29EA-82F1-2CEB9FBE6F01}"/>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551B2BF6-D1D0-8634-81EC-65BB481949CD}"/>
              </a:ext>
            </a:extLst>
          </p:cNvPr>
          <p:cNvPicPr>
            <a:picLocks noChangeAspect="1"/>
          </p:cNvPicPr>
          <p:nvPr/>
        </p:nvPicPr>
        <p:blipFill>
          <a:blip r:embed="rId5"/>
          <a:stretch>
            <a:fillRect/>
          </a:stretch>
        </p:blipFill>
        <p:spPr>
          <a:xfrm>
            <a:off x="1816952" y="1638165"/>
            <a:ext cx="10121048" cy="463547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94278D7-1428-9C76-BC5E-1A90774B4E12}"/>
              </a:ext>
            </a:extLst>
          </p:cNvPr>
          <p:cNvPicPr>
            <a:picLocks noChangeAspect="1"/>
          </p:cNvPicPr>
          <p:nvPr/>
        </p:nvPicPr>
        <p:blipFill>
          <a:blip r:embed="rId6"/>
          <a:stretch>
            <a:fillRect/>
          </a:stretch>
        </p:blipFill>
        <p:spPr>
          <a:xfrm>
            <a:off x="6096000" y="1283112"/>
            <a:ext cx="4418744" cy="24232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564779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BBB39-0A02-97DB-B1B1-D69374ABD8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4288F8-98DE-FC4B-05DF-B2F297531378}"/>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Data</a:t>
            </a:r>
            <a:br>
              <a:rPr lang="en-US" altLang="zh-CN" cap="none" dirty="0"/>
            </a:br>
            <a:r>
              <a:rPr lang="en-US" altLang="zh-CN" cap="none" dirty="0"/>
              <a:t>- Figure 28: Data Dissemination Diagram</a:t>
            </a:r>
            <a:endParaRPr lang="en-US" cap="none" dirty="0"/>
          </a:p>
        </p:txBody>
      </p:sp>
      <p:sp>
        <p:nvSpPr>
          <p:cNvPr id="9" name="TextBox 8">
            <a:extLst>
              <a:ext uri="{FF2B5EF4-FFF2-40B4-BE49-F238E27FC236}">
                <a16:creationId xmlns:a16="http://schemas.microsoft.com/office/drawing/2014/main" id="{375DCCD7-C1BC-38F5-9885-B688DE073102}"/>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031</a:t>
            </a:r>
          </a:p>
        </p:txBody>
      </p:sp>
      <p:pic>
        <p:nvPicPr>
          <p:cNvPr id="12" name="Picture 11">
            <a:extLst>
              <a:ext uri="{FF2B5EF4-FFF2-40B4-BE49-F238E27FC236}">
                <a16:creationId xmlns:a16="http://schemas.microsoft.com/office/drawing/2014/main" id="{225D7B55-90BB-3661-651B-A1C254F38889}"/>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8EE5F059-4E42-438B-F86A-FED335B084F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EB19AFCE-6B23-94CE-8359-EB0B6C7367E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EB43A1B-FC03-C05D-B82B-45FE8669753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C07E6478-C513-CA38-21D4-E8D182999584}"/>
              </a:ext>
            </a:extLst>
          </p:cNvPr>
          <p:cNvPicPr>
            <a:picLocks noChangeAspect="1"/>
          </p:cNvPicPr>
          <p:nvPr/>
        </p:nvPicPr>
        <p:blipFill>
          <a:blip r:embed="rId5"/>
          <a:stretch>
            <a:fillRect/>
          </a:stretch>
        </p:blipFill>
        <p:spPr>
          <a:xfrm>
            <a:off x="1838265" y="1901333"/>
            <a:ext cx="10153913" cy="422937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1654C21-5FBC-A5B4-45D2-DFB3115D0D59}"/>
              </a:ext>
            </a:extLst>
          </p:cNvPr>
          <p:cNvPicPr>
            <a:picLocks noChangeAspect="1"/>
          </p:cNvPicPr>
          <p:nvPr/>
        </p:nvPicPr>
        <p:blipFill>
          <a:blip r:embed="rId6"/>
          <a:stretch>
            <a:fillRect/>
          </a:stretch>
        </p:blipFill>
        <p:spPr>
          <a:xfrm>
            <a:off x="4886266" y="1212338"/>
            <a:ext cx="6279574" cy="295414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76218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7BF22-878F-02F5-6DCD-78C3AD1696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89F70A-218D-A0C4-6CAC-DBB8A3C81764}"/>
              </a:ext>
            </a:extLst>
          </p:cNvPr>
          <p:cNvSpPr>
            <a:spLocks noGrp="1"/>
          </p:cNvSpPr>
          <p:nvPr>
            <p:ph type="title"/>
          </p:nvPr>
        </p:nvSpPr>
        <p:spPr>
          <a:xfrm>
            <a:off x="2243673" y="584362"/>
            <a:ext cx="9521606" cy="1200329"/>
          </a:xfrm>
        </p:spPr>
        <p:txBody>
          <a:bodyPr anchor="t">
            <a:normAutofit/>
          </a:bodyPr>
          <a:lstStyle/>
          <a:p>
            <a:r>
              <a:rPr lang="en-US" altLang="zh-CN" cap="none" dirty="0"/>
              <a:t>Phase D: Technology Architecture</a:t>
            </a:r>
            <a:br>
              <a:rPr lang="en-US" altLang="zh-CN" cap="none" dirty="0"/>
            </a:br>
            <a:r>
              <a:rPr lang="en-US" altLang="zh-CN" cap="none" dirty="0"/>
              <a:t>- Figure 29: Technology View (Baseline)</a:t>
            </a:r>
            <a:endParaRPr lang="en-US" cap="none" dirty="0"/>
          </a:p>
        </p:txBody>
      </p:sp>
      <p:sp>
        <p:nvSpPr>
          <p:cNvPr id="9" name="TextBox 8">
            <a:extLst>
              <a:ext uri="{FF2B5EF4-FFF2-40B4-BE49-F238E27FC236}">
                <a16:creationId xmlns:a16="http://schemas.microsoft.com/office/drawing/2014/main" id="{0A1823A9-51C4-DF94-33CF-1B469A429C44}"/>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032</a:t>
            </a:r>
          </a:p>
        </p:txBody>
      </p:sp>
      <p:pic>
        <p:nvPicPr>
          <p:cNvPr id="12" name="Picture 11">
            <a:extLst>
              <a:ext uri="{FF2B5EF4-FFF2-40B4-BE49-F238E27FC236}">
                <a16:creationId xmlns:a16="http://schemas.microsoft.com/office/drawing/2014/main" id="{9BE50DBB-5B5E-002A-20BE-00DEE515FCBB}"/>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17331F8-5309-9C10-1676-E6F80832037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FCAFF5B8-423F-E7E9-3733-15D87C89948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FBD24D2-8168-90E2-9BC4-159D01ED48A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7211E51F-A377-4727-E794-0E36D874D8CF}"/>
              </a:ext>
            </a:extLst>
          </p:cNvPr>
          <p:cNvPicPr>
            <a:picLocks noChangeAspect="1"/>
          </p:cNvPicPr>
          <p:nvPr/>
        </p:nvPicPr>
        <p:blipFill>
          <a:blip r:embed="rId5"/>
          <a:stretch>
            <a:fillRect/>
          </a:stretch>
        </p:blipFill>
        <p:spPr>
          <a:xfrm>
            <a:off x="1816952" y="1662494"/>
            <a:ext cx="9948327" cy="483418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6BC266A-1FEF-13EC-04D6-7F61331A1F47}"/>
              </a:ext>
            </a:extLst>
          </p:cNvPr>
          <p:cNvPicPr>
            <a:picLocks noChangeAspect="1"/>
          </p:cNvPicPr>
          <p:nvPr/>
        </p:nvPicPr>
        <p:blipFill>
          <a:blip r:embed="rId6"/>
          <a:stretch>
            <a:fillRect/>
          </a:stretch>
        </p:blipFill>
        <p:spPr>
          <a:xfrm>
            <a:off x="4415931" y="1440608"/>
            <a:ext cx="4193244" cy="263898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196616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47220-A89F-CA33-FE1A-F288EA40268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A0C905-2FAE-94FF-9D29-EAF5FEAB20C4}"/>
              </a:ext>
            </a:extLst>
          </p:cNvPr>
          <p:cNvSpPr>
            <a:spLocks noGrp="1"/>
          </p:cNvSpPr>
          <p:nvPr>
            <p:ph type="title"/>
          </p:nvPr>
        </p:nvSpPr>
        <p:spPr>
          <a:xfrm>
            <a:off x="2243673" y="584362"/>
            <a:ext cx="9521606" cy="1200329"/>
          </a:xfrm>
        </p:spPr>
        <p:txBody>
          <a:bodyPr anchor="t">
            <a:normAutofit/>
          </a:bodyPr>
          <a:lstStyle/>
          <a:p>
            <a:r>
              <a:rPr lang="en-US" altLang="zh-CN" cap="none" dirty="0"/>
              <a:t>Phase D: Technology Architecture</a:t>
            </a:r>
            <a:br>
              <a:rPr lang="en-US" altLang="zh-CN" cap="none" dirty="0"/>
            </a:br>
            <a:r>
              <a:rPr lang="en-US" altLang="zh-CN" cap="none" dirty="0"/>
              <a:t>- Figure 30: Technology View (Target)</a:t>
            </a:r>
            <a:endParaRPr lang="en-US" cap="none" dirty="0"/>
          </a:p>
        </p:txBody>
      </p:sp>
      <p:sp>
        <p:nvSpPr>
          <p:cNvPr id="9" name="TextBox 8">
            <a:extLst>
              <a:ext uri="{FF2B5EF4-FFF2-40B4-BE49-F238E27FC236}">
                <a16:creationId xmlns:a16="http://schemas.microsoft.com/office/drawing/2014/main" id="{3FFA54A5-F094-C1AE-9A9D-0F6A67763CF2}"/>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033</a:t>
            </a:r>
          </a:p>
        </p:txBody>
      </p:sp>
      <p:pic>
        <p:nvPicPr>
          <p:cNvPr id="12" name="Picture 11">
            <a:extLst>
              <a:ext uri="{FF2B5EF4-FFF2-40B4-BE49-F238E27FC236}">
                <a16:creationId xmlns:a16="http://schemas.microsoft.com/office/drawing/2014/main" id="{FAB5485D-FEB1-1124-4376-B8A1FBD7F56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3A4171F-076D-17E8-9934-3A309BF2A03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DEA88098-6B23-E7D9-E8C1-5EC3AD5D091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6BB9DAE-AEC7-9EE7-93B5-D9F12CAF8D5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41406139-9379-48EB-CE0C-4624D36CC400}"/>
              </a:ext>
            </a:extLst>
          </p:cNvPr>
          <p:cNvPicPr>
            <a:picLocks noChangeAspect="1"/>
          </p:cNvPicPr>
          <p:nvPr/>
        </p:nvPicPr>
        <p:blipFill>
          <a:blip r:embed="rId5"/>
          <a:stretch>
            <a:fillRect/>
          </a:stretch>
        </p:blipFill>
        <p:spPr>
          <a:xfrm>
            <a:off x="1883007" y="1638166"/>
            <a:ext cx="9794240" cy="496583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1D2665E-3044-FE47-8B09-E402FE1BD42F}"/>
              </a:ext>
            </a:extLst>
          </p:cNvPr>
          <p:cNvPicPr>
            <a:picLocks noChangeAspect="1"/>
          </p:cNvPicPr>
          <p:nvPr/>
        </p:nvPicPr>
        <p:blipFill>
          <a:blip r:embed="rId6"/>
          <a:stretch>
            <a:fillRect/>
          </a:stretch>
        </p:blipFill>
        <p:spPr>
          <a:xfrm>
            <a:off x="4508464" y="1216039"/>
            <a:ext cx="4543325" cy="31496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209013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EC449-2A4A-7C61-459B-69A0420F93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02F911-8210-F650-2520-2CCB6457A484}"/>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D: Technology Architecture</a:t>
            </a:r>
            <a:br>
              <a:rPr lang="en-US" altLang="zh-CN" cap="none" dirty="0"/>
            </a:br>
            <a:r>
              <a:rPr lang="en-US" altLang="zh-CN" cap="none" dirty="0"/>
              <a:t>- Figure 31: </a:t>
            </a:r>
            <a:r>
              <a:rPr lang="en-US" altLang="zh-CN" sz="2700" cap="none" dirty="0"/>
              <a:t>Data Acquisition from IoT Services (Target)</a:t>
            </a:r>
            <a:endParaRPr lang="en-US" cap="none" dirty="0"/>
          </a:p>
        </p:txBody>
      </p:sp>
      <p:sp>
        <p:nvSpPr>
          <p:cNvPr id="9" name="TextBox 8">
            <a:extLst>
              <a:ext uri="{FF2B5EF4-FFF2-40B4-BE49-F238E27FC236}">
                <a16:creationId xmlns:a16="http://schemas.microsoft.com/office/drawing/2014/main" id="{4670D1F9-2E60-4E0E-D913-A0E718C751A4}"/>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034</a:t>
            </a:r>
          </a:p>
        </p:txBody>
      </p:sp>
      <p:pic>
        <p:nvPicPr>
          <p:cNvPr id="12" name="Picture 11">
            <a:extLst>
              <a:ext uri="{FF2B5EF4-FFF2-40B4-BE49-F238E27FC236}">
                <a16:creationId xmlns:a16="http://schemas.microsoft.com/office/drawing/2014/main" id="{F5D2D3BE-DB92-D1C8-E980-06C778F16B5F}"/>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F18CC34-1626-B407-B551-F3C4DF48CD3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FF483A99-5BBF-C551-B481-FBD39F8D4984}"/>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9057054-5B89-2A87-4880-776A6875F6E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260A3781-7985-5F06-D7B8-6B7A0FB7EBA1}"/>
              </a:ext>
            </a:extLst>
          </p:cNvPr>
          <p:cNvPicPr>
            <a:picLocks noChangeAspect="1"/>
          </p:cNvPicPr>
          <p:nvPr/>
        </p:nvPicPr>
        <p:blipFill>
          <a:blip r:embed="rId5"/>
          <a:stretch>
            <a:fillRect/>
          </a:stretch>
        </p:blipFill>
        <p:spPr>
          <a:xfrm>
            <a:off x="1943967" y="1543533"/>
            <a:ext cx="9733280" cy="509094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46C28ABA-23B8-D720-EEF4-BDF4ED244E8E}"/>
              </a:ext>
            </a:extLst>
          </p:cNvPr>
          <p:cNvPicPr>
            <a:picLocks noChangeAspect="1"/>
          </p:cNvPicPr>
          <p:nvPr/>
        </p:nvPicPr>
        <p:blipFill>
          <a:blip r:embed="rId6"/>
          <a:stretch>
            <a:fillRect/>
          </a:stretch>
        </p:blipFill>
        <p:spPr>
          <a:xfrm>
            <a:off x="4423857" y="1139994"/>
            <a:ext cx="5421183" cy="343326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58053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7409-8B3D-2411-401E-DF4B4C05B4D3}"/>
              </a:ext>
            </a:extLst>
          </p:cNvPr>
          <p:cNvSpPr>
            <a:spLocks noGrp="1"/>
          </p:cNvSpPr>
          <p:nvPr>
            <p:ph type="title"/>
          </p:nvPr>
        </p:nvSpPr>
        <p:spPr/>
        <p:txBody>
          <a:bodyPr/>
          <a:lstStyle/>
          <a:p>
            <a:r>
              <a:rPr lang="en-US" dirty="0"/>
              <a:t>Why This Course – ArchiSurance 2025</a:t>
            </a:r>
          </a:p>
        </p:txBody>
      </p:sp>
      <p:sp>
        <p:nvSpPr>
          <p:cNvPr id="3" name="Table Placeholder 2">
            <a:extLst>
              <a:ext uri="{FF2B5EF4-FFF2-40B4-BE49-F238E27FC236}">
                <a16:creationId xmlns:a16="http://schemas.microsoft.com/office/drawing/2014/main" id="{315F8ECC-78BF-CF69-2CDD-45112661DF3D}"/>
              </a:ext>
            </a:extLst>
          </p:cNvPr>
          <p:cNvSpPr>
            <a:spLocks noGrp="1"/>
          </p:cNvSpPr>
          <p:nvPr>
            <p:ph type="tbl" sz="quarter" idx="13"/>
          </p:nvPr>
        </p:nvSpPr>
        <p:spPr>
          <a:xfrm>
            <a:off x="835025" y="2275840"/>
            <a:ext cx="10515600" cy="3763010"/>
          </a:xfrm>
        </p:spPr>
        <p:txBody>
          <a:bodyPr/>
          <a:lstStyle/>
          <a:p>
            <a:pPr marL="342900" indent="-342900">
              <a:buFont typeface="Arial" panose="020B0604020202020204" pitchFamily="34" charset="0"/>
              <a:buChar char="•"/>
            </a:pPr>
            <a:r>
              <a:rPr lang="en-US" dirty="0"/>
              <a:t>I had packaged and shared ArchiSurance Practice in 2023, gained interests by variable architect roles</a:t>
            </a:r>
          </a:p>
          <a:p>
            <a:pPr marL="1143000" lvl="1"/>
            <a:r>
              <a:rPr lang="en-US" sz="2000" dirty="0"/>
              <a:t>46 Videos, Viewed 20K+ times, 730 hours</a:t>
            </a:r>
          </a:p>
          <a:p>
            <a:pPr marL="342900" indent="-342900">
              <a:buFont typeface="Arial" panose="020B0604020202020204" pitchFamily="34" charset="0"/>
              <a:buChar char="•"/>
            </a:pPr>
            <a:r>
              <a:rPr lang="en-US" dirty="0"/>
              <a:t>The course was selected into Udemy Business in Q4 2024, and as the only one relating to “ArchiSurance” topic there, ~ 400 students</a:t>
            </a:r>
          </a:p>
          <a:p>
            <a:pPr marL="342900" indent="-342900">
              <a:buFont typeface="Arial" panose="020B0604020202020204" pitchFamily="34" charset="0"/>
              <a:buChar char="•"/>
            </a:pPr>
            <a:r>
              <a:rPr lang="en-US" dirty="0"/>
              <a:t>Since that series of demo were based on mixed version 3.1 and 3.2, and have collected numerous feedbacks from students, I’d like to develop one new version of this course fully basing on version 3.2, also, take chance to improve the course recording technic</a:t>
            </a:r>
          </a:p>
          <a:p>
            <a:pPr marL="342900" indent="-342900">
              <a:buFont typeface="Arial" panose="020B0604020202020204" pitchFamily="34" charset="0"/>
              <a:buChar char="•"/>
            </a:pPr>
            <a:r>
              <a:rPr lang="en-US" dirty="0"/>
              <a:t>Archi tool has been upgraded to v5.5.0 with fully complying with ArchiMate 3.2, which will be used in the new course</a:t>
            </a:r>
          </a:p>
        </p:txBody>
      </p:sp>
      <p:sp>
        <p:nvSpPr>
          <p:cNvPr id="4" name="Slide Number Placeholder 3">
            <a:extLst>
              <a:ext uri="{FF2B5EF4-FFF2-40B4-BE49-F238E27FC236}">
                <a16:creationId xmlns:a16="http://schemas.microsoft.com/office/drawing/2014/main" id="{C84594F7-F645-AEB9-A594-9F25DA169A14}"/>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4076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33367-B4A8-5A52-9C69-9C626FD412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DD81EC-BD66-0E3F-5699-8B52F02AADD1}"/>
              </a:ext>
            </a:extLst>
          </p:cNvPr>
          <p:cNvSpPr>
            <a:spLocks noGrp="1"/>
          </p:cNvSpPr>
          <p:nvPr>
            <p:ph type="title"/>
          </p:nvPr>
        </p:nvSpPr>
        <p:spPr>
          <a:xfrm>
            <a:off x="2243673" y="584362"/>
            <a:ext cx="9521606" cy="1200329"/>
          </a:xfrm>
        </p:spPr>
        <p:txBody>
          <a:bodyPr anchor="t">
            <a:normAutofit/>
          </a:bodyPr>
          <a:lstStyle/>
          <a:p>
            <a:r>
              <a:rPr lang="en-US" altLang="zh-CN" cap="none" dirty="0"/>
              <a:t>Phase D: Technology Architecture</a:t>
            </a:r>
            <a:br>
              <a:rPr lang="en-US" altLang="zh-CN" cap="none" dirty="0"/>
            </a:br>
            <a:r>
              <a:rPr lang="en-US" altLang="zh-CN" cap="none" dirty="0"/>
              <a:t>- Figure 32: IoT Services (Target)</a:t>
            </a:r>
            <a:endParaRPr lang="en-US" cap="none" dirty="0"/>
          </a:p>
        </p:txBody>
      </p:sp>
      <p:sp>
        <p:nvSpPr>
          <p:cNvPr id="9" name="TextBox 8">
            <a:extLst>
              <a:ext uri="{FF2B5EF4-FFF2-40B4-BE49-F238E27FC236}">
                <a16:creationId xmlns:a16="http://schemas.microsoft.com/office/drawing/2014/main" id="{D74423AF-FFC1-D6BD-8FFA-5600B88DB714}"/>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035</a:t>
            </a:r>
          </a:p>
        </p:txBody>
      </p:sp>
      <p:pic>
        <p:nvPicPr>
          <p:cNvPr id="12" name="Picture 11">
            <a:extLst>
              <a:ext uri="{FF2B5EF4-FFF2-40B4-BE49-F238E27FC236}">
                <a16:creationId xmlns:a16="http://schemas.microsoft.com/office/drawing/2014/main" id="{67D227CC-7FFD-DC2E-FBD1-902CE7D5119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01E592E-2407-9FDE-F294-1872461834A8}"/>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A6E157EA-2C0C-C6FE-E347-1B7DD4FF3CB6}"/>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8805FBE-A0C0-4364-965D-816F9657F1B2}"/>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FB50C256-035B-2010-4CD3-DD9F690896C6}"/>
              </a:ext>
            </a:extLst>
          </p:cNvPr>
          <p:cNvPicPr>
            <a:picLocks noChangeAspect="1"/>
          </p:cNvPicPr>
          <p:nvPr/>
        </p:nvPicPr>
        <p:blipFill>
          <a:blip r:embed="rId5"/>
          <a:stretch>
            <a:fillRect/>
          </a:stretch>
        </p:blipFill>
        <p:spPr>
          <a:xfrm>
            <a:off x="1816952" y="1591337"/>
            <a:ext cx="10146064" cy="483994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F33104B-0400-99AC-621E-22BF51A1884E}"/>
              </a:ext>
            </a:extLst>
          </p:cNvPr>
          <p:cNvPicPr>
            <a:picLocks noChangeAspect="1"/>
          </p:cNvPicPr>
          <p:nvPr/>
        </p:nvPicPr>
        <p:blipFill>
          <a:blip r:embed="rId6"/>
          <a:stretch>
            <a:fillRect/>
          </a:stretch>
        </p:blipFill>
        <p:spPr>
          <a:xfrm>
            <a:off x="4351942" y="1196828"/>
            <a:ext cx="6795418" cy="31922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33726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4F896-B4BD-54E2-9F15-54BE271C6C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E55713E-C60D-DA36-68F6-D983BF4EDC0E}"/>
              </a:ext>
            </a:extLst>
          </p:cNvPr>
          <p:cNvSpPr>
            <a:spLocks noGrp="1"/>
          </p:cNvSpPr>
          <p:nvPr>
            <p:ph type="title"/>
          </p:nvPr>
        </p:nvSpPr>
        <p:spPr>
          <a:xfrm>
            <a:off x="2243673" y="584362"/>
            <a:ext cx="9521606" cy="1200329"/>
          </a:xfrm>
        </p:spPr>
        <p:txBody>
          <a:bodyPr anchor="t">
            <a:normAutofit/>
          </a:bodyPr>
          <a:lstStyle/>
          <a:p>
            <a:r>
              <a:rPr lang="en-US" altLang="zh-CN" cap="none" dirty="0"/>
              <a:t>Phase D: Technology Architecture</a:t>
            </a:r>
            <a:br>
              <a:rPr lang="en-US" altLang="zh-CN" cap="none" dirty="0"/>
            </a:br>
            <a:r>
              <a:rPr lang="en-US" altLang="zh-CN" cap="none" dirty="0"/>
              <a:t>- Figure 33: Technology Gap Analysis</a:t>
            </a:r>
            <a:endParaRPr lang="en-US" cap="none" dirty="0"/>
          </a:p>
        </p:txBody>
      </p:sp>
      <p:sp>
        <p:nvSpPr>
          <p:cNvPr id="9" name="TextBox 8">
            <a:extLst>
              <a:ext uri="{FF2B5EF4-FFF2-40B4-BE49-F238E27FC236}">
                <a16:creationId xmlns:a16="http://schemas.microsoft.com/office/drawing/2014/main" id="{7081F66F-3F64-4381-AAC0-4093B9A7959E}"/>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036</a:t>
            </a:r>
          </a:p>
        </p:txBody>
      </p:sp>
      <p:pic>
        <p:nvPicPr>
          <p:cNvPr id="12" name="Picture 11">
            <a:extLst>
              <a:ext uri="{FF2B5EF4-FFF2-40B4-BE49-F238E27FC236}">
                <a16:creationId xmlns:a16="http://schemas.microsoft.com/office/drawing/2014/main" id="{68E70FF4-CDF3-0AAD-ED91-F6CB17C7A41F}"/>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A9777B32-7BB7-9720-6035-81CF60E8D97A}"/>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8053DAF0-44B6-39A1-8350-C18B6CA9FFC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1B343731-B7E5-5EA9-2A5F-C620E08DD48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CD746380-9838-68F1-5C43-0BE630CB281F}"/>
              </a:ext>
            </a:extLst>
          </p:cNvPr>
          <p:cNvPicPr>
            <a:picLocks noChangeAspect="1"/>
          </p:cNvPicPr>
          <p:nvPr/>
        </p:nvPicPr>
        <p:blipFill>
          <a:blip r:embed="rId5"/>
          <a:stretch>
            <a:fillRect/>
          </a:stretch>
        </p:blipFill>
        <p:spPr>
          <a:xfrm>
            <a:off x="1819256" y="1784691"/>
            <a:ext cx="10261600" cy="462626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F2792A1-0442-7104-5DAA-01FE12C4656E}"/>
              </a:ext>
            </a:extLst>
          </p:cNvPr>
          <p:cNvPicPr>
            <a:picLocks noChangeAspect="1"/>
          </p:cNvPicPr>
          <p:nvPr/>
        </p:nvPicPr>
        <p:blipFill>
          <a:blip r:embed="rId6"/>
          <a:stretch>
            <a:fillRect/>
          </a:stretch>
        </p:blipFill>
        <p:spPr>
          <a:xfrm>
            <a:off x="7091969" y="1330173"/>
            <a:ext cx="4056564" cy="345622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06322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B9EE8-5B50-AFC7-8F26-D33CAE4C29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003930-01BF-92E2-4BE9-EB82B71496B0}"/>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E&amp;F: Opportunities &amp; Solutions and Migration Planning</a:t>
            </a:r>
            <a:br>
              <a:rPr lang="en-US" altLang="zh-CN" cap="none" dirty="0"/>
            </a:br>
            <a:r>
              <a:rPr lang="en-US" altLang="zh-CN" cap="none" dirty="0"/>
              <a:t>- Figure 34: Migration View</a:t>
            </a:r>
            <a:endParaRPr lang="en-US" cap="none" dirty="0"/>
          </a:p>
        </p:txBody>
      </p:sp>
      <p:sp>
        <p:nvSpPr>
          <p:cNvPr id="9" name="TextBox 8">
            <a:extLst>
              <a:ext uri="{FF2B5EF4-FFF2-40B4-BE49-F238E27FC236}">
                <a16:creationId xmlns:a16="http://schemas.microsoft.com/office/drawing/2014/main" id="{3F239D1B-C679-2CC4-2A7F-FA04908A559A}"/>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037</a:t>
            </a:r>
          </a:p>
        </p:txBody>
      </p:sp>
      <p:pic>
        <p:nvPicPr>
          <p:cNvPr id="12" name="Picture 11">
            <a:extLst>
              <a:ext uri="{FF2B5EF4-FFF2-40B4-BE49-F238E27FC236}">
                <a16:creationId xmlns:a16="http://schemas.microsoft.com/office/drawing/2014/main" id="{8ABC071A-18A7-9912-AC7F-D7CAD4E2E52F}"/>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A345C503-EB6B-2C48-CA7F-EC498116F35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0B45AA7-C793-6442-ECBC-87A228F7EDE7}"/>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0419977-52C2-24DD-1F50-0898C3F04062}"/>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70DC1934-04D5-A0FA-E121-EDA5A48E9701}"/>
              </a:ext>
            </a:extLst>
          </p:cNvPr>
          <p:cNvPicPr>
            <a:picLocks noChangeAspect="1"/>
          </p:cNvPicPr>
          <p:nvPr/>
        </p:nvPicPr>
        <p:blipFill>
          <a:blip r:embed="rId5"/>
          <a:stretch>
            <a:fillRect/>
          </a:stretch>
        </p:blipFill>
        <p:spPr>
          <a:xfrm>
            <a:off x="1865912" y="1960511"/>
            <a:ext cx="9899367" cy="446396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AA2129D-DBEB-3C4D-6E4A-0580BAF514E7}"/>
              </a:ext>
            </a:extLst>
          </p:cNvPr>
          <p:cNvPicPr>
            <a:picLocks noChangeAspect="1"/>
          </p:cNvPicPr>
          <p:nvPr/>
        </p:nvPicPr>
        <p:blipFill>
          <a:blip r:embed="rId6"/>
          <a:stretch>
            <a:fillRect/>
          </a:stretch>
        </p:blipFill>
        <p:spPr>
          <a:xfrm>
            <a:off x="2834517" y="1841642"/>
            <a:ext cx="8339918" cy="202997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443867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C97F5-E843-E802-459C-061E1DB18E0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48F33C-999C-059F-FF30-DCB0A8DF9E35}"/>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E&amp;F: Opportunities &amp; Solutions and Migration Planning</a:t>
            </a:r>
            <a:br>
              <a:rPr lang="en-US" altLang="zh-CN" cap="none" dirty="0"/>
            </a:br>
            <a:r>
              <a:rPr lang="en-US" altLang="zh-CN" cap="none" dirty="0"/>
              <a:t>- Figure 35: TOGAF Project Context Diagram</a:t>
            </a:r>
            <a:endParaRPr lang="en-US" cap="none" dirty="0"/>
          </a:p>
        </p:txBody>
      </p:sp>
      <p:sp>
        <p:nvSpPr>
          <p:cNvPr id="9" name="TextBox 8">
            <a:extLst>
              <a:ext uri="{FF2B5EF4-FFF2-40B4-BE49-F238E27FC236}">
                <a16:creationId xmlns:a16="http://schemas.microsoft.com/office/drawing/2014/main" id="{90A4DB42-565C-5F29-5A61-3545997BD5D2}"/>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038</a:t>
            </a:r>
          </a:p>
        </p:txBody>
      </p:sp>
      <p:pic>
        <p:nvPicPr>
          <p:cNvPr id="12" name="Picture 11">
            <a:extLst>
              <a:ext uri="{FF2B5EF4-FFF2-40B4-BE49-F238E27FC236}">
                <a16:creationId xmlns:a16="http://schemas.microsoft.com/office/drawing/2014/main" id="{87A47166-20DA-D050-7A43-A79EBACC80D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DC8089A7-C813-29E8-52F1-7C1D27F9CD7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C4EE3A8-87C5-3CD5-4AB7-34DE7FDC22F9}"/>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B0D24420-45FD-A623-BD28-8162C8AE071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BF240166-B119-4F93-D120-BE37FB298845}"/>
              </a:ext>
            </a:extLst>
          </p:cNvPr>
          <p:cNvPicPr>
            <a:picLocks noChangeAspect="1"/>
          </p:cNvPicPr>
          <p:nvPr/>
        </p:nvPicPr>
        <p:blipFill>
          <a:blip r:embed="rId5"/>
          <a:stretch>
            <a:fillRect/>
          </a:stretch>
        </p:blipFill>
        <p:spPr>
          <a:xfrm>
            <a:off x="1960880" y="1907054"/>
            <a:ext cx="9796394" cy="470710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3BCCF4B-C504-77F4-FAA1-CC88E9F9054C}"/>
              </a:ext>
            </a:extLst>
          </p:cNvPr>
          <p:cNvPicPr>
            <a:picLocks noChangeAspect="1"/>
          </p:cNvPicPr>
          <p:nvPr/>
        </p:nvPicPr>
        <p:blipFill>
          <a:blip r:embed="rId6"/>
          <a:stretch>
            <a:fillRect/>
          </a:stretch>
        </p:blipFill>
        <p:spPr>
          <a:xfrm>
            <a:off x="4714239" y="1827757"/>
            <a:ext cx="7051040" cy="281012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853144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0EA0E-07E8-282B-EA53-27BC753C67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BB946E-3678-93A4-6944-AF1313F186D9}"/>
              </a:ext>
            </a:extLst>
          </p:cNvPr>
          <p:cNvSpPr>
            <a:spLocks noGrp="1"/>
          </p:cNvSpPr>
          <p:nvPr>
            <p:ph type="title"/>
          </p:nvPr>
        </p:nvSpPr>
        <p:spPr>
          <a:xfrm>
            <a:off x="2243673" y="584362"/>
            <a:ext cx="9521606" cy="1200329"/>
          </a:xfrm>
        </p:spPr>
        <p:txBody>
          <a:bodyPr anchor="t">
            <a:normAutofit/>
          </a:bodyPr>
          <a:lstStyle/>
          <a:p>
            <a:r>
              <a:rPr lang="en-US" altLang="zh-CN" cap="none" dirty="0"/>
              <a:t>Summary: Archi Model with Ontology View</a:t>
            </a:r>
            <a:endParaRPr lang="en-US" cap="none" dirty="0"/>
          </a:p>
        </p:txBody>
      </p:sp>
      <p:sp>
        <p:nvSpPr>
          <p:cNvPr id="9" name="TextBox 8">
            <a:extLst>
              <a:ext uri="{FF2B5EF4-FFF2-40B4-BE49-F238E27FC236}">
                <a16:creationId xmlns:a16="http://schemas.microsoft.com/office/drawing/2014/main" id="{306A0674-9EA1-8484-7092-9ECC24434EA7}"/>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039</a:t>
            </a:r>
          </a:p>
        </p:txBody>
      </p:sp>
      <p:pic>
        <p:nvPicPr>
          <p:cNvPr id="12" name="Picture 11">
            <a:extLst>
              <a:ext uri="{FF2B5EF4-FFF2-40B4-BE49-F238E27FC236}">
                <a16:creationId xmlns:a16="http://schemas.microsoft.com/office/drawing/2014/main" id="{153957F0-6213-282C-DCBF-8635E471174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48A1FEF-79C6-2336-44C6-D973FE050A2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CEC0925B-DE68-5548-9357-FF6B456762B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0D241E3-162D-3808-5536-99E4EF1CB6A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55370F66-80CA-56C0-7C21-25BFC2F1F027}"/>
              </a:ext>
            </a:extLst>
          </p:cNvPr>
          <p:cNvPicPr>
            <a:picLocks noChangeAspect="1"/>
          </p:cNvPicPr>
          <p:nvPr/>
        </p:nvPicPr>
        <p:blipFill>
          <a:blip r:embed="rId5"/>
          <a:stretch>
            <a:fillRect/>
          </a:stretch>
        </p:blipFill>
        <p:spPr>
          <a:xfrm>
            <a:off x="2243673" y="1246777"/>
            <a:ext cx="9002655" cy="52833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6321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2D29-B5AA-070F-FDDE-F8041E966AD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F2B98C7-A6E7-3E1A-1B2F-827AA66F4EF8}"/>
              </a:ext>
            </a:extLst>
          </p:cNvPr>
          <p:cNvPicPr>
            <a:picLocks noChangeAspect="1"/>
          </p:cNvPicPr>
          <p:nvPr/>
        </p:nvPicPr>
        <p:blipFill>
          <a:blip r:embed="rId3"/>
          <a:stretch>
            <a:fillRect/>
          </a:stretch>
        </p:blipFill>
        <p:spPr>
          <a:xfrm>
            <a:off x="375553" y="390701"/>
            <a:ext cx="11436831" cy="6086776"/>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92EFA96E-AD1B-7C8F-81E8-E021069F3A86}"/>
              </a:ext>
            </a:extLst>
          </p:cNvPr>
          <p:cNvPicPr>
            <a:picLocks noChangeAspect="1"/>
          </p:cNvPicPr>
          <p:nvPr/>
        </p:nvPicPr>
        <p:blipFill>
          <a:blip r:embed="rId4"/>
          <a:stretch>
            <a:fillRect/>
          </a:stretch>
        </p:blipFill>
        <p:spPr>
          <a:xfrm>
            <a:off x="3585917" y="1795072"/>
            <a:ext cx="4681089" cy="2947342"/>
          </a:xfrm>
          <a:prstGeom prst="rect">
            <a:avLst/>
          </a:prstGeom>
          <a:ln>
            <a:noFill/>
          </a:ln>
          <a:effectLst>
            <a:softEdge rad="112500"/>
          </a:effectLst>
        </p:spPr>
      </p:pic>
      <p:pic>
        <p:nvPicPr>
          <p:cNvPr id="5" name="Picture 4">
            <a:extLst>
              <a:ext uri="{FF2B5EF4-FFF2-40B4-BE49-F238E27FC236}">
                <a16:creationId xmlns:a16="http://schemas.microsoft.com/office/drawing/2014/main" id="{5991D4F8-ABA2-4CD4-B5CF-C83458983774}"/>
              </a:ext>
            </a:extLst>
          </p:cNvPr>
          <p:cNvPicPr>
            <a:picLocks noChangeAspect="1"/>
          </p:cNvPicPr>
          <p:nvPr/>
        </p:nvPicPr>
        <p:blipFill>
          <a:blip r:embed="rId5"/>
          <a:stretch>
            <a:fillRect/>
          </a:stretch>
        </p:blipFill>
        <p:spPr>
          <a:xfrm>
            <a:off x="7163369" y="1017638"/>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A24093F-5839-82D8-4C25-6723F9DDED9C}"/>
              </a:ext>
            </a:extLst>
          </p:cNvPr>
          <p:cNvPicPr>
            <a:picLocks noChangeAspect="1"/>
          </p:cNvPicPr>
          <p:nvPr/>
        </p:nvPicPr>
        <p:blipFill>
          <a:blip r:embed="rId6"/>
          <a:stretch>
            <a:fillRect/>
          </a:stretch>
        </p:blipFill>
        <p:spPr>
          <a:xfrm>
            <a:off x="2514354" y="10176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8230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7EB7C-1312-08ED-20A0-E7323B8F231B}"/>
              </a:ext>
            </a:extLst>
          </p:cNvPr>
          <p:cNvSpPr>
            <a:spLocks noGrp="1"/>
          </p:cNvSpPr>
          <p:nvPr>
            <p:ph type="title"/>
          </p:nvPr>
        </p:nvSpPr>
        <p:spPr/>
        <p:txBody>
          <a:bodyPr/>
          <a:lstStyle/>
          <a:p>
            <a:r>
              <a:rPr lang="en-US" dirty="0"/>
              <a:t>Key Learning Information for your Aware</a:t>
            </a:r>
          </a:p>
        </p:txBody>
      </p:sp>
      <p:sp>
        <p:nvSpPr>
          <p:cNvPr id="3" name="Table Placeholder 2">
            <a:extLst>
              <a:ext uri="{FF2B5EF4-FFF2-40B4-BE49-F238E27FC236}">
                <a16:creationId xmlns:a16="http://schemas.microsoft.com/office/drawing/2014/main" id="{7B327FCC-5F73-5A59-1258-4FDAE5B2A2DB}"/>
              </a:ext>
            </a:extLst>
          </p:cNvPr>
          <p:cNvSpPr>
            <a:spLocks noGrp="1"/>
          </p:cNvSpPr>
          <p:nvPr>
            <p:ph type="tbl" sz="quarter" idx="13"/>
          </p:nvPr>
        </p:nvSpPr>
        <p:spPr>
          <a:xfrm>
            <a:off x="835025" y="2346960"/>
            <a:ext cx="10515600" cy="3691890"/>
          </a:xfrm>
        </p:spPr>
        <p:txBody>
          <a:bodyPr/>
          <a:lstStyle/>
          <a:p>
            <a:pPr marL="342900" indent="-342900">
              <a:buFont typeface="Arial" panose="020B0604020202020204" pitchFamily="34" charset="0"/>
              <a:buChar char="•"/>
            </a:pPr>
            <a:r>
              <a:rPr lang="en-US" dirty="0"/>
              <a:t>Course structure will be managed in Mindmap via </a:t>
            </a:r>
            <a:r>
              <a:rPr lang="en-US" dirty="0" err="1"/>
              <a:t>FreePlane</a:t>
            </a:r>
            <a:r>
              <a:rPr lang="en-US" dirty="0"/>
              <a:t> tool</a:t>
            </a:r>
          </a:p>
          <a:p>
            <a:pPr marL="342900" indent="-342900">
              <a:buFont typeface="Arial" panose="020B0604020202020204" pitchFamily="34" charset="0"/>
              <a:buChar char="•"/>
            </a:pPr>
            <a:r>
              <a:rPr lang="en-US" dirty="0"/>
              <a:t>Every lecture aims to finish one view</a:t>
            </a:r>
          </a:p>
          <a:p>
            <a:pPr marL="342900" indent="-342900">
              <a:buFont typeface="Arial" panose="020B0604020202020204" pitchFamily="34" charset="0"/>
              <a:buChar char="•"/>
            </a:pPr>
            <a:r>
              <a:rPr lang="en-US" dirty="0"/>
              <a:t>Gradually build up Enterprise Architecture </a:t>
            </a:r>
            <a:r>
              <a:rPr lang="en-US" b="1" u="sng" dirty="0"/>
              <a:t>Repository</a:t>
            </a:r>
            <a:r>
              <a:rPr lang="en-US" dirty="0"/>
              <a:t> for ArchiSurance</a:t>
            </a:r>
          </a:p>
          <a:p>
            <a:pPr marL="342900" indent="-342900">
              <a:buFont typeface="Arial" panose="020B0604020202020204" pitchFamily="34" charset="0"/>
              <a:buChar char="•"/>
            </a:pPr>
            <a:r>
              <a:rPr lang="en-US" dirty="0"/>
              <a:t>Generate and archive one snapshot model right after every view modeling</a:t>
            </a:r>
          </a:p>
          <a:p>
            <a:pPr marL="342900" indent="-342900">
              <a:buFont typeface="Arial" panose="020B0604020202020204" pitchFamily="34" charset="0"/>
              <a:buChar char="•"/>
            </a:pPr>
            <a:r>
              <a:rPr lang="en-US" dirty="0"/>
              <a:t>Models and information is tracked in new GitHub repository: </a:t>
            </a:r>
            <a:r>
              <a:rPr lang="en-US" dirty="0">
                <a:hlinkClick r:id="rId2"/>
              </a:rPr>
              <a:t>https://github.com/yasenstar/ArchiMate_ArchiSurance</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Do not watch only! Open Archi and do modeling yourself!</a:t>
            </a:r>
          </a:p>
        </p:txBody>
      </p:sp>
      <p:sp>
        <p:nvSpPr>
          <p:cNvPr id="4" name="Slide Number Placeholder 3">
            <a:extLst>
              <a:ext uri="{FF2B5EF4-FFF2-40B4-BE49-F238E27FC236}">
                <a16:creationId xmlns:a16="http://schemas.microsoft.com/office/drawing/2014/main" id="{CF6AEEC5-D75B-3AB7-26F1-A2078F0C9D46}"/>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43020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18EAA-C209-F74C-B88A-72617BF18A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C178B9-82B4-AD7F-5BF5-46AE147875F0}"/>
              </a:ext>
            </a:extLst>
          </p:cNvPr>
          <p:cNvSpPr>
            <a:spLocks noGrp="1"/>
          </p:cNvSpPr>
          <p:nvPr>
            <p:ph type="title"/>
          </p:nvPr>
        </p:nvSpPr>
        <p:spPr>
          <a:xfrm>
            <a:off x="2005523" y="643842"/>
            <a:ext cx="9345448" cy="1140849"/>
          </a:xfrm>
        </p:spPr>
        <p:txBody>
          <a:bodyPr anchor="t"/>
          <a:lstStyle/>
          <a:p>
            <a:r>
              <a:rPr lang="en-US" altLang="zh-CN" cap="none" dirty="0"/>
              <a:t>ArchiSurance Case Study Overview &amp; Intro</a:t>
            </a:r>
            <a:endParaRPr lang="en-US" cap="none" dirty="0"/>
          </a:p>
        </p:txBody>
      </p:sp>
      <p:sp>
        <p:nvSpPr>
          <p:cNvPr id="9" name="TextBox 8">
            <a:extLst>
              <a:ext uri="{FF2B5EF4-FFF2-40B4-BE49-F238E27FC236}">
                <a16:creationId xmlns:a16="http://schemas.microsoft.com/office/drawing/2014/main" id="{B3218410-285D-4880-CE04-FCD264BB881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002</a:t>
            </a:r>
          </a:p>
        </p:txBody>
      </p:sp>
      <p:pic>
        <p:nvPicPr>
          <p:cNvPr id="12" name="Picture 11">
            <a:extLst>
              <a:ext uri="{FF2B5EF4-FFF2-40B4-BE49-F238E27FC236}">
                <a16:creationId xmlns:a16="http://schemas.microsoft.com/office/drawing/2014/main" id="{DA920D84-D1B1-2D93-8176-500DD6D8A99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88C1335-E1BE-FC00-54AE-30FD42A2D3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2972793-C934-637F-B10A-42A52F38D285}"/>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C4B6A79F-09F8-54DA-7E81-48796CFEF41C}"/>
              </a:ext>
            </a:extLst>
          </p:cNvPr>
          <p:cNvPicPr>
            <a:picLocks noChangeAspect="1"/>
          </p:cNvPicPr>
          <p:nvPr/>
        </p:nvPicPr>
        <p:blipFill>
          <a:blip r:embed="rId5"/>
          <a:stretch>
            <a:fillRect/>
          </a:stretch>
        </p:blipFill>
        <p:spPr>
          <a:xfrm>
            <a:off x="2180320" y="2072450"/>
            <a:ext cx="6954896" cy="439214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E6C3631-24BD-C88A-E578-7E9A38B65A76}"/>
              </a:ext>
            </a:extLst>
          </p:cNvPr>
          <p:cNvPicPr>
            <a:picLocks noChangeAspect="1"/>
          </p:cNvPicPr>
          <p:nvPr/>
        </p:nvPicPr>
        <p:blipFill>
          <a:blip r:embed="rId6"/>
          <a:stretch>
            <a:fillRect/>
          </a:stretch>
        </p:blipFill>
        <p:spPr>
          <a:xfrm>
            <a:off x="8084308" y="2476449"/>
            <a:ext cx="3447292" cy="2441832"/>
          </a:xfrm>
          <a:prstGeom prst="rect">
            <a:avLst/>
          </a:prstGeom>
          <a:ln>
            <a:noFill/>
          </a:ln>
          <a:effectLst>
            <a:softEdge rad="112500"/>
          </a:effectLst>
        </p:spPr>
      </p:pic>
      <p:sp>
        <p:nvSpPr>
          <p:cNvPr id="7" name="TextBox 6">
            <a:extLst>
              <a:ext uri="{FF2B5EF4-FFF2-40B4-BE49-F238E27FC236}">
                <a16:creationId xmlns:a16="http://schemas.microsoft.com/office/drawing/2014/main" id="{2794F9FE-781F-62AE-A3AE-CC1B005993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624523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93D4-A217-3717-F4E8-DB8FEC0FE8CD}"/>
              </a:ext>
            </a:extLst>
          </p:cNvPr>
          <p:cNvSpPr>
            <a:spLocks noGrp="1"/>
          </p:cNvSpPr>
          <p:nvPr>
            <p:ph type="title"/>
          </p:nvPr>
        </p:nvSpPr>
        <p:spPr>
          <a:xfrm>
            <a:off x="835370" y="643843"/>
            <a:ext cx="10515601" cy="575358"/>
          </a:xfrm>
        </p:spPr>
        <p:txBody>
          <a:bodyPr/>
          <a:lstStyle/>
          <a:p>
            <a:r>
              <a:rPr lang="en-US" dirty="0"/>
              <a:t>Check Other Related Course</a:t>
            </a:r>
          </a:p>
        </p:txBody>
      </p:sp>
      <p:sp>
        <p:nvSpPr>
          <p:cNvPr id="4" name="Slide Number Placeholder 3">
            <a:extLst>
              <a:ext uri="{FF2B5EF4-FFF2-40B4-BE49-F238E27FC236}">
                <a16:creationId xmlns:a16="http://schemas.microsoft.com/office/drawing/2014/main" id="{94C3583E-5A8D-B030-3E3A-CA6830B227C4}"/>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8" name="Picture 7">
            <a:extLst>
              <a:ext uri="{FF2B5EF4-FFF2-40B4-BE49-F238E27FC236}">
                <a16:creationId xmlns:a16="http://schemas.microsoft.com/office/drawing/2014/main" id="{6BC06B27-EDAA-BAB0-CB56-279893383F39}"/>
              </a:ext>
            </a:extLst>
          </p:cNvPr>
          <p:cNvPicPr>
            <a:picLocks noChangeAspect="1"/>
          </p:cNvPicPr>
          <p:nvPr/>
        </p:nvPicPr>
        <p:blipFill>
          <a:blip r:embed="rId2"/>
          <a:stretch>
            <a:fillRect/>
          </a:stretch>
        </p:blipFill>
        <p:spPr>
          <a:xfrm>
            <a:off x="423024" y="3540822"/>
            <a:ext cx="6826669" cy="132752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2E0CDF1-34D4-A564-2BEE-B4A410FC25D8}"/>
              </a:ext>
            </a:extLst>
          </p:cNvPr>
          <p:cNvPicPr>
            <a:picLocks noChangeAspect="1"/>
          </p:cNvPicPr>
          <p:nvPr/>
        </p:nvPicPr>
        <p:blipFill>
          <a:blip r:embed="rId3"/>
          <a:stretch>
            <a:fillRect/>
          </a:stretch>
        </p:blipFill>
        <p:spPr>
          <a:xfrm>
            <a:off x="375920" y="1416614"/>
            <a:ext cx="6826664" cy="123680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2E57585-BC92-1871-D886-4050B1404E9B}"/>
              </a:ext>
            </a:extLst>
          </p:cNvPr>
          <p:cNvPicPr>
            <a:picLocks noChangeAspect="1"/>
          </p:cNvPicPr>
          <p:nvPr/>
        </p:nvPicPr>
        <p:blipFill>
          <a:blip r:embed="rId4"/>
          <a:stretch>
            <a:fillRect/>
          </a:stretch>
        </p:blipFill>
        <p:spPr>
          <a:xfrm>
            <a:off x="4524304" y="5008206"/>
            <a:ext cx="6826667" cy="135720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A82CE37-C7C3-32CA-9FDA-6B5616959A50}"/>
              </a:ext>
            </a:extLst>
          </p:cNvPr>
          <p:cNvPicPr>
            <a:picLocks noChangeAspect="1"/>
          </p:cNvPicPr>
          <p:nvPr/>
        </p:nvPicPr>
        <p:blipFill>
          <a:blip r:embed="rId5"/>
          <a:stretch>
            <a:fillRect/>
          </a:stretch>
        </p:blipFill>
        <p:spPr>
          <a:xfrm>
            <a:off x="4524302" y="2095343"/>
            <a:ext cx="6826669" cy="1284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0834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0BD13-8621-AB95-F4B8-EA26483EDB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0AA16A-729F-EBFE-C80A-61E04B382DA8}"/>
              </a:ext>
            </a:extLst>
          </p:cNvPr>
          <p:cNvSpPr>
            <a:spLocks noGrp="1"/>
          </p:cNvSpPr>
          <p:nvPr>
            <p:ph type="title"/>
          </p:nvPr>
        </p:nvSpPr>
        <p:spPr>
          <a:xfrm>
            <a:off x="2005523" y="643842"/>
            <a:ext cx="9345448" cy="1140849"/>
          </a:xfrm>
        </p:spPr>
        <p:txBody>
          <a:bodyPr anchor="t"/>
          <a:lstStyle/>
          <a:p>
            <a:r>
              <a:rPr lang="en-US" altLang="zh-CN" cap="none" dirty="0"/>
              <a:t>Archi Tool Initialization</a:t>
            </a:r>
            <a:endParaRPr lang="en-US" cap="none" dirty="0"/>
          </a:p>
        </p:txBody>
      </p:sp>
      <p:sp>
        <p:nvSpPr>
          <p:cNvPr id="9" name="TextBox 8">
            <a:extLst>
              <a:ext uri="{FF2B5EF4-FFF2-40B4-BE49-F238E27FC236}">
                <a16:creationId xmlns:a16="http://schemas.microsoft.com/office/drawing/2014/main" id="{F26C23DE-57C4-15F4-AFC9-62950ABF3A21}"/>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003</a:t>
            </a:r>
          </a:p>
        </p:txBody>
      </p:sp>
      <p:pic>
        <p:nvPicPr>
          <p:cNvPr id="12" name="Picture 11">
            <a:extLst>
              <a:ext uri="{FF2B5EF4-FFF2-40B4-BE49-F238E27FC236}">
                <a16:creationId xmlns:a16="http://schemas.microsoft.com/office/drawing/2014/main" id="{A4523FCA-A40C-A4AF-0198-00D640ECC5E7}"/>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28BC00D3-8285-01F7-7A57-283D39569C7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8E793BBF-64AF-96C3-1F71-3789FA7F2F2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7BD0BC3F-DA06-A53C-1502-D96F8E26964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F4C7C84D-637B-27C7-2BE5-6AED00BBEB76}"/>
              </a:ext>
            </a:extLst>
          </p:cNvPr>
          <p:cNvPicPr>
            <a:picLocks noChangeAspect="1"/>
          </p:cNvPicPr>
          <p:nvPr/>
        </p:nvPicPr>
        <p:blipFill>
          <a:blip r:embed="rId5"/>
          <a:stretch>
            <a:fillRect/>
          </a:stretch>
        </p:blipFill>
        <p:spPr>
          <a:xfrm>
            <a:off x="1916167" y="2061219"/>
            <a:ext cx="7278448" cy="442957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155A5C8-01E1-0195-1065-B6EFFEF8D7B6}"/>
              </a:ext>
            </a:extLst>
          </p:cNvPr>
          <p:cNvPicPr>
            <a:picLocks noChangeAspect="1"/>
          </p:cNvPicPr>
          <p:nvPr/>
        </p:nvPicPr>
        <p:blipFill>
          <a:blip r:embed="rId6"/>
          <a:stretch>
            <a:fillRect/>
          </a:stretch>
        </p:blipFill>
        <p:spPr>
          <a:xfrm>
            <a:off x="7368959" y="2707640"/>
            <a:ext cx="3651312" cy="3429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0645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8276B-B9B3-C74B-1893-CEF658FB84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A4677C-8D7B-2AC1-26FF-602EE1490E37}"/>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Stakeholder View</a:t>
            </a:r>
            <a:endParaRPr lang="en-US" cap="none" dirty="0"/>
          </a:p>
        </p:txBody>
      </p:sp>
      <p:sp>
        <p:nvSpPr>
          <p:cNvPr id="9" name="TextBox 8">
            <a:extLst>
              <a:ext uri="{FF2B5EF4-FFF2-40B4-BE49-F238E27FC236}">
                <a16:creationId xmlns:a16="http://schemas.microsoft.com/office/drawing/2014/main" id="{0A41BBF7-088E-2811-BC3B-B99F9924FA43}"/>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004</a:t>
            </a:r>
          </a:p>
        </p:txBody>
      </p:sp>
      <p:pic>
        <p:nvPicPr>
          <p:cNvPr id="12" name="Picture 11">
            <a:extLst>
              <a:ext uri="{FF2B5EF4-FFF2-40B4-BE49-F238E27FC236}">
                <a16:creationId xmlns:a16="http://schemas.microsoft.com/office/drawing/2014/main" id="{E296B97B-CEBF-320B-8A04-D6D3286E8331}"/>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05B94C4-9EED-481B-827A-A58ABC6C05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7B22893D-74F9-AD9C-EBDA-9BB668C88850}"/>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A299DE9-C76F-A4A8-AC8D-D46B32D41D5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7" name="Picture 6">
            <a:extLst>
              <a:ext uri="{FF2B5EF4-FFF2-40B4-BE49-F238E27FC236}">
                <a16:creationId xmlns:a16="http://schemas.microsoft.com/office/drawing/2014/main" id="{25919372-4690-71AC-A079-AA76ACE45DB6}"/>
              </a:ext>
            </a:extLst>
          </p:cNvPr>
          <p:cNvPicPr>
            <a:picLocks noChangeAspect="1"/>
          </p:cNvPicPr>
          <p:nvPr/>
        </p:nvPicPr>
        <p:blipFill>
          <a:blip r:embed="rId5"/>
          <a:stretch>
            <a:fillRect/>
          </a:stretch>
        </p:blipFill>
        <p:spPr>
          <a:xfrm>
            <a:off x="1776230" y="2047058"/>
            <a:ext cx="7659508" cy="445789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6BE30AA-2A45-EE27-1D3B-92D1FE26BBDC}"/>
              </a:ext>
            </a:extLst>
          </p:cNvPr>
          <p:cNvPicPr>
            <a:picLocks noChangeAspect="1"/>
          </p:cNvPicPr>
          <p:nvPr/>
        </p:nvPicPr>
        <p:blipFill>
          <a:blip r:embed="rId6"/>
          <a:stretch>
            <a:fillRect/>
          </a:stretch>
        </p:blipFill>
        <p:spPr>
          <a:xfrm>
            <a:off x="4080977" y="3805324"/>
            <a:ext cx="6139983" cy="20941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98731988"/>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4137456-21FC-4AE2-8A94-BF06CAF2EB9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2504</TotalTime>
  <Words>969</Words>
  <Application>Microsoft Office PowerPoint</Application>
  <PresentationFormat>Widescreen</PresentationFormat>
  <Paragraphs>148</Paragraphs>
  <Slides>45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Arial Nova</vt:lpstr>
      <vt:lpstr>Biome</vt:lpstr>
      <vt:lpstr>Calibri</vt:lpstr>
      <vt:lpstr>Custom</vt:lpstr>
      <vt:lpstr>Archi Modeling in ArchiSurance</vt:lpstr>
      <vt:lpstr>Opening and Course Introduction</vt:lpstr>
      <vt:lpstr>About Me – Xiaoqi Zhao (and archi. Related)</vt:lpstr>
      <vt:lpstr>Why This Course – ArchiSurance 2025</vt:lpstr>
      <vt:lpstr>Key Learning Information for your Aware</vt:lpstr>
      <vt:lpstr>ArchiSurance Case Study Overview &amp; Intro</vt:lpstr>
      <vt:lpstr>Check Other Related Course</vt:lpstr>
      <vt:lpstr>Archi Tool Initialization</vt:lpstr>
      <vt:lpstr>Phase A: Architecture Vision - Stakeholder View</vt:lpstr>
      <vt:lpstr>Phase A: Architecture Vision - Business Goals, Assessments, Outcomes</vt:lpstr>
      <vt:lpstr>Phase A: Architecture Vision - Principles View</vt:lpstr>
      <vt:lpstr>Phase A: Architecture Vision - Goal Refinement View for Rationalization Strategy</vt:lpstr>
      <vt:lpstr>Phase A: Architecture Vision - Strategy View for Digital Customer Intimacy Strategy</vt:lpstr>
      <vt:lpstr>Phase A: Architecture Vision - Figure 08: Solution Concept View</vt:lpstr>
      <vt:lpstr>Phase A: Architecture Vision - Ontology View on Motivation Layer</vt:lpstr>
      <vt:lpstr>Phase B: Business Architecture - Figure 09: Organization View</vt:lpstr>
      <vt:lpstr>Phase B: Business Architecture - Figure 10: Organization Decomposition (Nested)</vt:lpstr>
      <vt:lpstr>Phase B: Business Architecture - Figure 11: Value Stream</vt:lpstr>
      <vt:lpstr>Phase B: Business Architecture - Figure 12: Capability Map View (Baseline)</vt:lpstr>
      <vt:lpstr>Phase B: Business Architecture - Figure 13: Value Stream – Capability Cross-Mapping</vt:lpstr>
      <vt:lpstr>Phase B: Business Architecture - Figure 14: Business Function View (Baseline)</vt:lpstr>
      <vt:lpstr>Phase B: Business Architecture - Figure 15: Capability Realization (Baseline, Partial)</vt:lpstr>
      <vt:lpstr>Phase B: Business Architecture - Figure 16: Business Process View (Baseline)</vt:lpstr>
      <vt:lpstr>Phase B: Business Architecture - Figure 17: Value Stream are Realized by Business Processes</vt:lpstr>
      <vt:lpstr>Phase B: Business Architecture - Figure 18: (Partial) Requirements Realization View</vt:lpstr>
      <vt:lpstr>Phase B: Business Architecture - Figure 19: Capability Gap Analysis</vt:lpstr>
      <vt:lpstr>Phase B: Business Architecture - Figure 20: Resource Map View (Target)</vt:lpstr>
      <vt:lpstr>Phase B: Business Architecture - Figure 21: Resource Realization View (Target)</vt:lpstr>
      <vt:lpstr>Phase B: Business Architecture - Ontology View on Strategy &amp; Business Layer</vt:lpstr>
      <vt:lpstr>Phase C: Information System Architecture - App - Figure 22: Application Cooperation View (Baseline)</vt:lpstr>
      <vt:lpstr>Phase C: Information System Architecture - App - Figure 23: Application Cooperation View (Target)</vt:lpstr>
      <vt:lpstr>Phase C: Information System Architecture - App - Figure 24: Application Usage View (Baseline)</vt:lpstr>
      <vt:lpstr>Phase C: Information System Architecture - App - Figure 25: Application Behavior View (Target)</vt:lpstr>
      <vt:lpstr>Phase C: Information System Architecture - App - Figure 26: Application Arch. Gap Analysis</vt:lpstr>
      <vt:lpstr>Phase C: Information System Architecture - Data - Figure 27: Info Structure View – Business Objects</vt:lpstr>
      <vt:lpstr>Phase C: Information System Architecture - Data - Figure 28: Data Dissemination Diagram</vt:lpstr>
      <vt:lpstr>Phase D: Technology Architecture - Figure 29: Technology View (Baseline)</vt:lpstr>
      <vt:lpstr>Phase D: Technology Architecture - Figure 30: Technology View (Target)</vt:lpstr>
      <vt:lpstr>Phase D: Technology Architecture - Figure 31: Data Acquisition from IoT Services (Target)</vt:lpstr>
      <vt:lpstr>Phase D: Technology Architecture - Figure 32: IoT Services (Target)</vt:lpstr>
      <vt:lpstr>Phase D: Technology Architecture - Figure 33: Technology Gap Analysis</vt:lpstr>
      <vt:lpstr>Phase E&amp;F: Opportunities &amp; Solutions and Migration Planning - Figure 34: Migration View</vt:lpstr>
      <vt:lpstr>Phase E&amp;F: Opportunities &amp; Solutions and Migration Planning - Figure 35: TOGAF Project Context Diagram</vt:lpstr>
      <vt:lpstr>Summary: Archi Model with Ontology 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Xiaoqi Zhao</dc:creator>
  <cp:lastModifiedBy>Xiaoqi Zhao</cp:lastModifiedBy>
  <cp:revision>58</cp:revision>
  <dcterms:created xsi:type="dcterms:W3CDTF">2024-12-16T12:48:57Z</dcterms:created>
  <dcterms:modified xsi:type="dcterms:W3CDTF">2025-03-02T04:02:22Z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2024-12-16T12:57:10Z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822c34dd-476e-42a7-8106-ee35877ac232</vt:lpwstr>
  </property>
  <property fmtid="{D5CDD505-2E9C-101B-9397-08002B2CF9AE}" pid="9" name="MSIP_Label_19540963-e559-4020-8a90-fe8a502c2801_ContentBits">
    <vt:lpwstr>0</vt:lpwstr>
  </property>
</Properties>
</file>